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74" r:id="rId2"/>
    <p:sldId id="264" r:id="rId3"/>
    <p:sldId id="257" r:id="rId4"/>
    <p:sldId id="277" r:id="rId5"/>
    <p:sldId id="259" r:id="rId6"/>
    <p:sldId id="260" r:id="rId7"/>
    <p:sldId id="275" r:id="rId8"/>
    <p:sldId id="261" r:id="rId9"/>
    <p:sldId id="262" r:id="rId10"/>
    <p:sldId id="263" r:id="rId11"/>
    <p:sldId id="265" r:id="rId12"/>
    <p:sldId id="266" r:id="rId13"/>
    <p:sldId id="273" r:id="rId14"/>
    <p:sldId id="268" r:id="rId15"/>
    <p:sldId id="269" r:id="rId16"/>
    <p:sldId id="276" r:id="rId17"/>
    <p:sldId id="271" r:id="rId18"/>
    <p:sldId id="270" r:id="rId19"/>
  </p:sldIdLst>
  <p:sldSz cx="14630400" cy="8229600"/>
  <p:notesSz cx="8229600" cy="14630400"/>
  <p:embeddedFontLst>
    <p:embeddedFont>
      <p:font typeface="Georgia" panose="02040502050405020303" pitchFamily="18" charset="0"/>
      <p:regular r:id="rId21"/>
      <p:bold r:id="rId22"/>
      <p:italic r:id="rId23"/>
      <p:boldItalic r:id="rId24"/>
    </p:embeddedFont>
    <p:embeddedFont>
      <p:font typeface="Georgia Pro Light" panose="02040302050405020303" pitchFamily="18" charset="0"/>
      <p:regular r:id="rId25"/>
      <p:italic r:id="rId26"/>
    </p:embeddedFont>
    <p:embeddedFont>
      <p:font typeface="Heebo" pitchFamily="2" charset="-79"/>
      <p:regular r:id="rId27"/>
      <p:bold r:id="rId28"/>
    </p:embeddedFont>
    <p:embeddedFont>
      <p:font typeface="Montserrat" panose="00000500000000000000" pitchFamily="2"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93E5983-4597-14F4-CB4C-079840CE62D0}" name="Srikanta, Suneel" initials="SS" userId="S::ssrikan3@calstatela.edu::9593e479-7bcd-48b2-b943-a3995e3f12b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6" d="100"/>
          <a:sy n="56" d="100"/>
        </p:scale>
        <p:origin x="6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3222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1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7F2AE96B-6334-3275-AEB0-3BE8452FEEE5}"/>
              </a:ext>
            </a:extLst>
          </p:cNvPr>
          <p:cNvSpPr/>
          <p:nvPr/>
        </p:nvSpPr>
        <p:spPr>
          <a:xfrm>
            <a:off x="5314950" y="136181"/>
            <a:ext cx="8636213" cy="3193971"/>
          </a:xfrm>
          <a:prstGeom prst="rect">
            <a:avLst/>
          </a:prstGeom>
          <a:noFill/>
          <a:ln/>
        </p:spPr>
        <p:txBody>
          <a:bodyPr wrap="square" lIns="0" tIns="0" rIns="0" bIns="0" rtlCol="0" anchor="t"/>
          <a:lstStyle/>
          <a:p>
            <a:pPr marL="0" indent="0">
              <a:lnSpc>
                <a:spcPts val="8350"/>
              </a:lnSpc>
              <a:buNone/>
            </a:pPr>
            <a:r>
              <a:rPr lang="en-US" sz="4800" dirty="0">
                <a:solidFill>
                  <a:schemeClr val="bg1"/>
                </a:solidFill>
              </a:rPr>
              <a:t>HSBC Comprehensive Digital Banking Revamp</a:t>
            </a:r>
          </a:p>
        </p:txBody>
      </p:sp>
      <p:sp>
        <p:nvSpPr>
          <p:cNvPr id="8" name="Subtitle 2">
            <a:extLst>
              <a:ext uri="{FF2B5EF4-FFF2-40B4-BE49-F238E27FC236}">
                <a16:creationId xmlns:a16="http://schemas.microsoft.com/office/drawing/2014/main" id="{A0065A9D-CDA6-FFD5-2FCD-7D2CAE5A7FB7}"/>
              </a:ext>
            </a:extLst>
          </p:cNvPr>
          <p:cNvSpPr>
            <a:spLocks noGrp="1"/>
          </p:cNvSpPr>
          <p:nvPr/>
        </p:nvSpPr>
        <p:spPr>
          <a:xfrm>
            <a:off x="7887362" y="2467059"/>
            <a:ext cx="2522925" cy="4864780"/>
          </a:xfrm>
          <a:prstGeom prst="rect">
            <a:avLst/>
          </a:prstGeom>
        </p:spPr>
        <p:txBody>
          <a:bodyPr vert="horz" lIns="91440" tIns="91440" rIns="91440" bIns="91440" rtlCol="0" anchor="ctr">
            <a:normAutofit/>
          </a:bodyPr>
          <a:lstStyle>
            <a:lvl1pPr marL="0" indent="0" algn="l" defTabSz="685800" rtl="0" eaLnBrk="1" latinLnBrk="0" hangingPunct="1">
              <a:lnSpc>
                <a:spcPct val="120000"/>
              </a:lnSpc>
              <a:spcBef>
                <a:spcPts val="1000"/>
              </a:spcBef>
              <a:buClr>
                <a:schemeClr val="accent1"/>
              </a:buClr>
              <a:buSzPct val="100000"/>
              <a:buFont typeface="Arial" panose="020B0604020202020204" pitchFamily="34" charset="0"/>
              <a:buNone/>
              <a:defRPr sz="1600" b="0" kern="1200" cap="all" baseline="0">
                <a:solidFill>
                  <a:schemeClr val="tx1"/>
                </a:solidFill>
                <a:effectLst/>
                <a:latin typeface="+mn-lt"/>
                <a:ea typeface="+mn-ea"/>
                <a:cs typeface="+mn-cs"/>
              </a:defRPr>
            </a:lvl1pPr>
            <a:lvl2pPr marL="342900" indent="0" algn="ctr" defTabSz="685800" rtl="0" eaLnBrk="1" latinLnBrk="0" hangingPunct="1">
              <a:lnSpc>
                <a:spcPct val="120000"/>
              </a:lnSpc>
              <a:spcBef>
                <a:spcPts val="500"/>
              </a:spcBef>
              <a:buClr>
                <a:schemeClr val="accent1"/>
              </a:buClr>
              <a:buSzPct val="100000"/>
              <a:buFont typeface="Arial" panose="020B0604020202020204" pitchFamily="34" charset="0"/>
              <a:buNone/>
              <a:defRPr sz="1500" kern="1200" cap="none" baseline="0">
                <a:solidFill>
                  <a:schemeClr val="tx1"/>
                </a:solidFill>
                <a:effectLst/>
                <a:latin typeface="+mn-lt"/>
                <a:ea typeface="+mn-ea"/>
                <a:cs typeface="+mn-cs"/>
              </a:defRPr>
            </a:lvl2pPr>
            <a:lvl3pPr marL="685800" indent="0" algn="ctr" defTabSz="685800" rtl="0" eaLnBrk="1" latinLnBrk="0" hangingPunct="1">
              <a:lnSpc>
                <a:spcPct val="120000"/>
              </a:lnSpc>
              <a:spcBef>
                <a:spcPts val="500"/>
              </a:spcBef>
              <a:buClr>
                <a:schemeClr val="accent1"/>
              </a:buClr>
              <a:buSzPct val="100000"/>
              <a:buFont typeface="Arial" panose="020B0604020202020204" pitchFamily="34" charset="0"/>
              <a:buNone/>
              <a:defRPr sz="1350" kern="1200" cap="none">
                <a:solidFill>
                  <a:schemeClr val="tx1"/>
                </a:solidFill>
                <a:effectLst/>
                <a:latin typeface="+mn-lt"/>
                <a:ea typeface="+mn-ea"/>
                <a:cs typeface="+mn-cs"/>
              </a:defRPr>
            </a:lvl3pPr>
            <a:lvl4pPr marL="1028700" indent="0" algn="ctr" defTabSz="685800" rtl="0" eaLnBrk="1" latinLnBrk="0" hangingPunct="1">
              <a:lnSpc>
                <a:spcPct val="120000"/>
              </a:lnSpc>
              <a:spcBef>
                <a:spcPts val="500"/>
              </a:spcBef>
              <a:buClr>
                <a:schemeClr val="accent1"/>
              </a:buClr>
              <a:buSzPct val="100000"/>
              <a:buFont typeface="Arial" panose="020B0604020202020204" pitchFamily="34" charset="0"/>
              <a:buNone/>
              <a:defRPr sz="1200" kern="1200" cap="none" baseline="0">
                <a:solidFill>
                  <a:schemeClr val="tx1"/>
                </a:solidFill>
                <a:effectLst/>
                <a:latin typeface="+mn-lt"/>
                <a:ea typeface="+mn-ea"/>
                <a:cs typeface="+mn-cs"/>
              </a:defRPr>
            </a:lvl4pPr>
            <a:lvl5pPr marL="1371600" indent="0" algn="ctr" defTabSz="685800" rtl="0" eaLnBrk="1" latinLnBrk="0" hangingPunct="1">
              <a:lnSpc>
                <a:spcPct val="120000"/>
              </a:lnSpc>
              <a:spcBef>
                <a:spcPts val="500"/>
              </a:spcBef>
              <a:buClr>
                <a:schemeClr val="accent1"/>
              </a:buClr>
              <a:buSzPct val="100000"/>
              <a:buFont typeface="Arial" panose="020B0604020202020204" pitchFamily="34" charset="0"/>
              <a:buNone/>
              <a:defRPr sz="1200" kern="1200" cap="none">
                <a:solidFill>
                  <a:schemeClr val="tx1"/>
                </a:solidFill>
                <a:effectLst/>
                <a:latin typeface="+mn-lt"/>
                <a:ea typeface="+mn-ea"/>
                <a:cs typeface="+mn-cs"/>
              </a:defRPr>
            </a:lvl5pPr>
            <a:lvl6pPr marL="17145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200" kern="1200">
                <a:solidFill>
                  <a:schemeClr val="tx1"/>
                </a:solidFill>
                <a:effectLst/>
                <a:latin typeface="+mn-lt"/>
                <a:ea typeface="+mn-ea"/>
                <a:cs typeface="+mn-cs"/>
              </a:defRPr>
            </a:lvl6pPr>
            <a:lvl7pPr marL="2057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200" kern="1200">
                <a:solidFill>
                  <a:schemeClr val="tx1"/>
                </a:solidFill>
                <a:effectLst/>
                <a:latin typeface="+mn-lt"/>
                <a:ea typeface="+mn-ea"/>
                <a:cs typeface="+mn-cs"/>
              </a:defRPr>
            </a:lvl7pPr>
            <a:lvl8pPr marL="24003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200" kern="1200" baseline="0">
                <a:solidFill>
                  <a:schemeClr val="tx1"/>
                </a:solidFill>
                <a:effectLst/>
                <a:latin typeface="+mn-lt"/>
                <a:ea typeface="+mn-ea"/>
                <a:cs typeface="+mn-cs"/>
              </a:defRPr>
            </a:lvl8pPr>
            <a:lvl9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200" kern="1200" baseline="0">
                <a:solidFill>
                  <a:schemeClr val="tx1"/>
                </a:solidFill>
                <a:effectLst/>
                <a:latin typeface="+mn-lt"/>
                <a:ea typeface="+mn-ea"/>
                <a:cs typeface="+mn-cs"/>
              </a:defRPr>
            </a:lvl9pPr>
          </a:lstStyle>
          <a:p>
            <a:pPr>
              <a:lnSpc>
                <a:spcPct val="110000"/>
              </a:lnSpc>
            </a:pPr>
            <a:r>
              <a:rPr lang="en-US" sz="1800" dirty="0">
                <a:solidFill>
                  <a:schemeClr val="bg1"/>
                </a:solidFill>
                <a:latin typeface="Calibri" panose="020F0502020204030204" pitchFamily="34" charset="0"/>
                <a:cs typeface="Calibri" panose="020F0502020204030204" pitchFamily="34" charset="0"/>
              </a:rPr>
              <a:t>Suneel Srikanta</a:t>
            </a:r>
          </a:p>
          <a:p>
            <a:pPr>
              <a:lnSpc>
                <a:spcPct val="110000"/>
              </a:lnSpc>
            </a:pPr>
            <a:r>
              <a:rPr lang="en-US" sz="1800" dirty="0">
                <a:solidFill>
                  <a:schemeClr val="bg1"/>
                </a:solidFill>
                <a:latin typeface="Calibri" panose="020F0502020204030204" pitchFamily="34" charset="0"/>
                <a:cs typeface="Calibri" panose="020F0502020204030204" pitchFamily="34" charset="0"/>
              </a:rPr>
              <a:t>Shahadat Molla</a:t>
            </a:r>
          </a:p>
          <a:p>
            <a:pPr>
              <a:lnSpc>
                <a:spcPct val="110000"/>
              </a:lnSpc>
            </a:pPr>
            <a:r>
              <a:rPr lang="en-US" sz="1800" dirty="0">
                <a:solidFill>
                  <a:schemeClr val="bg1"/>
                </a:solidFill>
                <a:latin typeface="Calibri" panose="020F0502020204030204" pitchFamily="34" charset="0"/>
                <a:cs typeface="Calibri" panose="020F0502020204030204" pitchFamily="34" charset="0"/>
              </a:rPr>
              <a:t>Sai Varshith Reddy</a:t>
            </a:r>
          </a:p>
          <a:p>
            <a:pPr>
              <a:lnSpc>
                <a:spcPct val="110000"/>
              </a:lnSpc>
            </a:pPr>
            <a:r>
              <a:rPr lang="en-US" sz="1800" dirty="0">
                <a:solidFill>
                  <a:schemeClr val="bg1"/>
                </a:solidFill>
                <a:latin typeface="Heebo" pitchFamily="2" charset="-79"/>
                <a:cs typeface="Heebo" pitchFamily="2" charset="-79"/>
              </a:rPr>
              <a:t>Sai</a:t>
            </a:r>
            <a:r>
              <a:rPr lang="en-US" sz="1800" dirty="0">
                <a:solidFill>
                  <a:schemeClr val="bg1"/>
                </a:solidFill>
                <a:latin typeface="Calibri" panose="020F0502020204030204" pitchFamily="34" charset="0"/>
                <a:cs typeface="Calibri" panose="020F0502020204030204" pitchFamily="34" charset="0"/>
              </a:rPr>
              <a:t> Tarun Reddy</a:t>
            </a:r>
          </a:p>
          <a:p>
            <a:pPr>
              <a:lnSpc>
                <a:spcPct val="110000"/>
              </a:lnSpc>
            </a:pPr>
            <a:r>
              <a:rPr lang="en-US" sz="1800" dirty="0">
                <a:solidFill>
                  <a:schemeClr val="bg1"/>
                </a:solidFill>
                <a:latin typeface="Calibri" panose="020F0502020204030204" pitchFamily="34" charset="0"/>
                <a:cs typeface="Calibri" panose="020F0502020204030204" pitchFamily="34" charset="0"/>
              </a:rPr>
              <a:t>Adityaram Natakarani</a:t>
            </a:r>
          </a:p>
          <a:p>
            <a:pPr>
              <a:lnSpc>
                <a:spcPct val="110000"/>
              </a:lnSpc>
            </a:pPr>
            <a:r>
              <a:rPr lang="en-US" sz="1800" dirty="0">
                <a:solidFill>
                  <a:schemeClr val="bg1"/>
                </a:solidFill>
                <a:latin typeface="Calibri" panose="020F0502020204030204" pitchFamily="34" charset="0"/>
                <a:cs typeface="Calibri" panose="020F0502020204030204" pitchFamily="34" charset="0"/>
              </a:rPr>
              <a:t>Avinash Vallabhanen</a:t>
            </a:r>
            <a:r>
              <a:rPr lang="en-US" sz="1800" dirty="0">
                <a:latin typeface="Calibri" panose="020F0502020204030204" pitchFamily="34" charset="0"/>
                <a:cs typeface="Calibri" panose="020F0502020204030204" pitchFamily="34" charset="0"/>
              </a:rPr>
              <a:t>i</a:t>
            </a:r>
          </a:p>
        </p:txBody>
      </p:sp>
      <p:pic>
        <p:nvPicPr>
          <p:cNvPr id="4" name="Image 0" descr="preencoded.png">
            <a:extLst>
              <a:ext uri="{FF2B5EF4-FFF2-40B4-BE49-F238E27FC236}">
                <a16:creationId xmlns:a16="http://schemas.microsoft.com/office/drawing/2014/main" id="{4E971F9D-D851-8E75-7442-C204EA4D6A60}"/>
              </a:ext>
            </a:extLst>
          </p:cNvPr>
          <p:cNvPicPr>
            <a:picLocks noChangeAspect="1"/>
          </p:cNvPicPr>
          <p:nvPr/>
        </p:nvPicPr>
        <p:blipFill>
          <a:blip r:embed="rId2"/>
          <a:stretch>
            <a:fillRect/>
          </a:stretch>
        </p:blipFill>
        <p:spPr>
          <a:xfrm>
            <a:off x="0" y="0"/>
            <a:ext cx="4354830" cy="8229600"/>
          </a:xfrm>
          <a:prstGeom prst="rect">
            <a:avLst/>
          </a:prstGeom>
        </p:spPr>
      </p:pic>
    </p:spTree>
    <p:extLst>
      <p:ext uri="{BB962C8B-B14F-4D97-AF65-F5344CB8AC3E}">
        <p14:creationId xmlns:p14="http://schemas.microsoft.com/office/powerpoint/2010/main" val="207782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184130" y="0"/>
            <a:ext cx="4446270" cy="8230791"/>
          </a:xfrm>
          <a:prstGeom prst="rect">
            <a:avLst/>
          </a:prstGeom>
        </p:spPr>
      </p:pic>
      <p:sp>
        <p:nvSpPr>
          <p:cNvPr id="3" name="Text 0"/>
          <p:cNvSpPr/>
          <p:nvPr/>
        </p:nvSpPr>
        <p:spPr>
          <a:xfrm>
            <a:off x="213241" y="290075"/>
            <a:ext cx="11246236" cy="559559"/>
          </a:xfrm>
          <a:prstGeom prst="rect">
            <a:avLst/>
          </a:prstGeom>
          <a:noFill/>
          <a:ln/>
        </p:spPr>
        <p:txBody>
          <a:bodyPr wrap="square" lIns="0" tIns="0" rIns="0" bIns="0" rtlCol="0" anchor="t"/>
          <a:lstStyle/>
          <a:p>
            <a:pPr marL="0" indent="0">
              <a:lnSpc>
                <a:spcPts val="5400"/>
              </a:lnSpc>
              <a:buNone/>
            </a:pPr>
            <a:r>
              <a:rPr lang="en-US" sz="3600" dirty="0">
                <a:solidFill>
                  <a:srgbClr val="F2F0F4"/>
                </a:solidFill>
                <a:latin typeface="Montserrat" pitchFamily="34" charset="0"/>
                <a:ea typeface="Montserrat" pitchFamily="34" charset="-122"/>
                <a:cs typeface="Montserrat" pitchFamily="34" charset="-120"/>
              </a:rPr>
              <a:t>High-Level Risks and Mitigation Strategies</a:t>
            </a:r>
            <a:endParaRPr lang="en-US" sz="3600" dirty="0"/>
          </a:p>
        </p:txBody>
      </p:sp>
      <p:pic>
        <p:nvPicPr>
          <p:cNvPr id="4" name="Image 1" descr="preencoded.png"/>
          <p:cNvPicPr>
            <a:picLocks noChangeAspect="1"/>
          </p:cNvPicPr>
          <p:nvPr/>
        </p:nvPicPr>
        <p:blipFill>
          <a:blip r:embed="rId4"/>
          <a:stretch>
            <a:fillRect/>
          </a:stretch>
        </p:blipFill>
        <p:spPr>
          <a:xfrm>
            <a:off x="718006" y="1366684"/>
            <a:ext cx="1104781" cy="1767721"/>
          </a:xfrm>
          <a:prstGeom prst="rect">
            <a:avLst/>
          </a:prstGeom>
        </p:spPr>
      </p:pic>
      <p:sp>
        <p:nvSpPr>
          <p:cNvPr id="5" name="Text 1"/>
          <p:cNvSpPr/>
          <p:nvPr/>
        </p:nvSpPr>
        <p:spPr>
          <a:xfrm>
            <a:off x="2209443" y="1433835"/>
            <a:ext cx="2966799" cy="353498"/>
          </a:xfrm>
          <a:prstGeom prst="rect">
            <a:avLst/>
          </a:prstGeom>
          <a:noFill/>
          <a:ln/>
        </p:spPr>
        <p:txBody>
          <a:bodyPr wrap="none" lIns="0" tIns="0" rIns="0" bIns="0" rtlCol="0" anchor="t"/>
          <a:lstStyle/>
          <a:p>
            <a:pPr marL="0" indent="0" algn="l">
              <a:lnSpc>
                <a:spcPts val="2700"/>
              </a:lnSpc>
              <a:buNone/>
            </a:pPr>
            <a:r>
              <a:rPr lang="en-US" sz="2400" dirty="0">
                <a:solidFill>
                  <a:srgbClr val="DCD7E5"/>
                </a:solidFill>
                <a:latin typeface="Montserrat" pitchFamily="34" charset="0"/>
                <a:ea typeface="Montserrat" pitchFamily="34" charset="-122"/>
                <a:cs typeface="Montserrat" pitchFamily="34" charset="-120"/>
              </a:rPr>
              <a:t>Data Migration Disruptions</a:t>
            </a:r>
            <a:endParaRPr lang="en-US" sz="2400" dirty="0"/>
          </a:p>
        </p:txBody>
      </p:sp>
      <p:sp>
        <p:nvSpPr>
          <p:cNvPr id="6" name="Text 2"/>
          <p:cNvSpPr/>
          <p:nvPr/>
        </p:nvSpPr>
        <p:spPr>
          <a:xfrm>
            <a:off x="2095619" y="2114512"/>
            <a:ext cx="6161246" cy="1381125"/>
          </a:xfrm>
          <a:prstGeom prst="rect">
            <a:avLst/>
          </a:prstGeom>
          <a:noFill/>
          <a:ln/>
        </p:spPr>
        <p:txBody>
          <a:bodyPr wrap="none" lIns="0" tIns="0" rIns="0" bIns="0" rtlCol="0" anchor="t"/>
          <a:lstStyle/>
          <a:p>
            <a:pPr marL="0" indent="0" algn="l">
              <a:lnSpc>
                <a:spcPts val="2750"/>
              </a:lnSpc>
              <a:buNone/>
            </a:pPr>
            <a:r>
              <a:rPr lang="en-US" dirty="0">
                <a:solidFill>
                  <a:srgbClr val="DCD7E5"/>
                </a:solidFill>
                <a:latin typeface="Heebo" pitchFamily="34" charset="0"/>
                <a:ea typeface="Heebo" pitchFamily="34" charset="-122"/>
                <a:cs typeface="Heebo" pitchFamily="34" charset="-120"/>
              </a:rPr>
              <a:t>a. Risk: Potential service interruptions or data loss during migration.</a:t>
            </a:r>
          </a:p>
          <a:p>
            <a:pPr marL="0" indent="0" algn="l">
              <a:lnSpc>
                <a:spcPts val="2750"/>
              </a:lnSpc>
              <a:buNone/>
            </a:pPr>
            <a:r>
              <a:rPr lang="en-US" dirty="0">
                <a:solidFill>
                  <a:srgbClr val="DCD7E5"/>
                </a:solidFill>
                <a:latin typeface="Heebo" pitchFamily="34" charset="0"/>
                <a:ea typeface="Heebo" pitchFamily="34" charset="-122"/>
                <a:cs typeface="Heebo" pitchFamily="34" charset="-120"/>
              </a:rPr>
              <a:t>b. Mitigation: </a:t>
            </a:r>
          </a:p>
          <a:p>
            <a:pPr marL="0" indent="0" algn="l">
              <a:lnSpc>
                <a:spcPts val="2750"/>
              </a:lnSpc>
              <a:buNone/>
            </a:pPr>
            <a:r>
              <a:rPr lang="en-US" dirty="0">
                <a:solidFill>
                  <a:srgbClr val="DCD7E5"/>
                </a:solidFill>
                <a:latin typeface="Heebo" pitchFamily="34" charset="0"/>
                <a:ea typeface="Heebo" pitchFamily="34" charset="-122"/>
                <a:cs typeface="Heebo" pitchFamily="34" charset="-120"/>
              </a:rPr>
              <a:t>     i.  Implement phased migration and extensive testing.</a:t>
            </a:r>
          </a:p>
          <a:p>
            <a:pPr marL="0" indent="0" algn="l">
              <a:lnSpc>
                <a:spcPts val="2750"/>
              </a:lnSpc>
              <a:buNone/>
            </a:pPr>
            <a:r>
              <a:rPr lang="en-US" dirty="0">
                <a:solidFill>
                  <a:srgbClr val="DCD7E5"/>
                </a:solidFill>
                <a:latin typeface="Heebo" pitchFamily="34" charset="0"/>
                <a:ea typeface="Heebo" pitchFamily="34" charset="-122"/>
                <a:cs typeface="Heebo" pitchFamily="34" charset="-120"/>
              </a:rPr>
              <a:t>     ii. Ensure robust backup and rollback procedures. </a:t>
            </a:r>
            <a:endParaRPr lang="en-US" dirty="0"/>
          </a:p>
        </p:txBody>
      </p:sp>
      <p:pic>
        <p:nvPicPr>
          <p:cNvPr id="7" name="Image 2" descr="preencoded.png"/>
          <p:cNvPicPr>
            <a:picLocks noChangeAspect="1"/>
          </p:cNvPicPr>
          <p:nvPr/>
        </p:nvPicPr>
        <p:blipFill>
          <a:blip r:embed="rId5"/>
          <a:stretch>
            <a:fillRect/>
          </a:stretch>
        </p:blipFill>
        <p:spPr>
          <a:xfrm>
            <a:off x="706396" y="3538563"/>
            <a:ext cx="1104781" cy="1767721"/>
          </a:xfrm>
          <a:prstGeom prst="rect">
            <a:avLst/>
          </a:prstGeom>
        </p:spPr>
      </p:pic>
      <p:sp>
        <p:nvSpPr>
          <p:cNvPr id="8" name="Text 3"/>
          <p:cNvSpPr/>
          <p:nvPr/>
        </p:nvSpPr>
        <p:spPr>
          <a:xfrm>
            <a:off x="2165627" y="3822465"/>
            <a:ext cx="4122301" cy="353498"/>
          </a:xfrm>
          <a:prstGeom prst="rect">
            <a:avLst/>
          </a:prstGeom>
          <a:noFill/>
          <a:ln/>
        </p:spPr>
        <p:txBody>
          <a:bodyPr wrap="none" lIns="0" tIns="0" rIns="0" bIns="0" rtlCol="0" anchor="t"/>
          <a:lstStyle/>
          <a:p>
            <a:pPr marL="0" indent="0" algn="l">
              <a:lnSpc>
                <a:spcPts val="2700"/>
              </a:lnSpc>
              <a:buNone/>
            </a:pPr>
            <a:r>
              <a:rPr lang="en-US" sz="2400" dirty="0">
                <a:solidFill>
                  <a:srgbClr val="DCD7E5"/>
                </a:solidFill>
                <a:latin typeface="Montserrat" pitchFamily="34" charset="0"/>
                <a:ea typeface="Montserrat" pitchFamily="34" charset="-122"/>
                <a:cs typeface="Montserrat" pitchFamily="34" charset="-120"/>
              </a:rPr>
              <a:t>Regulatory Compliance Challenges</a:t>
            </a:r>
            <a:endParaRPr lang="en-US" sz="2400" dirty="0"/>
          </a:p>
        </p:txBody>
      </p:sp>
      <p:sp>
        <p:nvSpPr>
          <p:cNvPr id="9" name="Text 4"/>
          <p:cNvSpPr/>
          <p:nvPr/>
        </p:nvSpPr>
        <p:spPr>
          <a:xfrm>
            <a:off x="2165627" y="4283218"/>
            <a:ext cx="6161246" cy="1377279"/>
          </a:xfrm>
          <a:prstGeom prst="rect">
            <a:avLst/>
          </a:prstGeom>
          <a:noFill/>
          <a:ln/>
        </p:spPr>
        <p:txBody>
          <a:bodyPr wrap="none" lIns="0" tIns="0" rIns="0" bIns="0" rtlCol="0" anchor="t"/>
          <a:lstStyle/>
          <a:p>
            <a:pPr algn="l">
              <a:lnSpc>
                <a:spcPts val="2750"/>
              </a:lnSpc>
            </a:pPr>
            <a:r>
              <a:rPr lang="en-US" dirty="0">
                <a:solidFill>
                  <a:srgbClr val="DCD7E5"/>
                </a:solidFill>
                <a:latin typeface="Heebo" pitchFamily="34" charset="0"/>
                <a:ea typeface="Heebo" pitchFamily="34" charset="-122"/>
                <a:cs typeface="Heebo" pitchFamily="34" charset="-120"/>
              </a:rPr>
              <a:t>a. Risk: Difficulty meeting different regulations across regions.</a:t>
            </a:r>
          </a:p>
          <a:p>
            <a:pPr algn="l">
              <a:lnSpc>
                <a:spcPts val="2750"/>
              </a:lnSpc>
            </a:pPr>
            <a:r>
              <a:rPr lang="en-US" dirty="0">
                <a:solidFill>
                  <a:srgbClr val="DCD7E5"/>
                </a:solidFill>
                <a:latin typeface="Heebo" pitchFamily="34" charset="0"/>
                <a:ea typeface="Heebo" pitchFamily="34" charset="-122"/>
                <a:cs typeface="Heebo" pitchFamily="34" charset="-120"/>
              </a:rPr>
              <a:t>b. Mitigation: </a:t>
            </a:r>
          </a:p>
          <a:p>
            <a:pPr algn="l">
              <a:lnSpc>
                <a:spcPts val="2750"/>
              </a:lnSpc>
            </a:pPr>
            <a:r>
              <a:rPr lang="en-US" dirty="0">
                <a:solidFill>
                  <a:srgbClr val="DCD7E5"/>
                </a:solidFill>
                <a:latin typeface="Heebo" pitchFamily="34" charset="0"/>
                <a:ea typeface="Heebo" pitchFamily="34" charset="-122"/>
                <a:cs typeface="Heebo" pitchFamily="34" charset="-120"/>
              </a:rPr>
              <a:t>     i.  Set up a dedicated compliance team and consult legal experts. </a:t>
            </a:r>
          </a:p>
          <a:p>
            <a:pPr algn="l">
              <a:lnSpc>
                <a:spcPts val="2750"/>
              </a:lnSpc>
            </a:pPr>
            <a:r>
              <a:rPr lang="en-US" dirty="0">
                <a:solidFill>
                  <a:srgbClr val="DCD7E5"/>
                </a:solidFill>
                <a:latin typeface="Heebo" pitchFamily="34" charset="0"/>
                <a:ea typeface="Heebo" pitchFamily="34" charset="-122"/>
                <a:cs typeface="Heebo" pitchFamily="34" charset="-120"/>
              </a:rPr>
              <a:t>     ii. Regularly audit and adjust processes for all regions. </a:t>
            </a:r>
          </a:p>
        </p:txBody>
      </p:sp>
      <p:pic>
        <p:nvPicPr>
          <p:cNvPr id="10" name="Image 3" descr="preencoded.png"/>
          <p:cNvPicPr>
            <a:picLocks noChangeAspect="1"/>
          </p:cNvPicPr>
          <p:nvPr/>
        </p:nvPicPr>
        <p:blipFill>
          <a:blip r:embed="rId6"/>
          <a:stretch>
            <a:fillRect/>
          </a:stretch>
        </p:blipFill>
        <p:spPr>
          <a:xfrm>
            <a:off x="718005" y="5710442"/>
            <a:ext cx="1104781" cy="1767721"/>
          </a:xfrm>
          <a:prstGeom prst="rect">
            <a:avLst/>
          </a:prstGeom>
        </p:spPr>
      </p:pic>
      <p:sp>
        <p:nvSpPr>
          <p:cNvPr id="11" name="Text 5"/>
          <p:cNvSpPr/>
          <p:nvPr/>
        </p:nvSpPr>
        <p:spPr>
          <a:xfrm>
            <a:off x="2209443" y="5960742"/>
            <a:ext cx="2947154" cy="353497"/>
          </a:xfrm>
          <a:prstGeom prst="rect">
            <a:avLst/>
          </a:prstGeom>
          <a:noFill/>
          <a:ln/>
        </p:spPr>
        <p:txBody>
          <a:bodyPr wrap="none" lIns="0" tIns="0" rIns="0" bIns="0" rtlCol="0" anchor="t"/>
          <a:lstStyle/>
          <a:p>
            <a:pPr marL="0" indent="0" algn="l">
              <a:lnSpc>
                <a:spcPts val="2700"/>
              </a:lnSpc>
              <a:buNone/>
            </a:pPr>
            <a:r>
              <a:rPr lang="en-US" sz="2400" dirty="0">
                <a:solidFill>
                  <a:srgbClr val="DCD7E5"/>
                </a:solidFill>
                <a:latin typeface="Montserrat" pitchFamily="34" charset="0"/>
                <a:ea typeface="Montserrat" pitchFamily="34" charset="-122"/>
                <a:cs typeface="Montserrat" pitchFamily="34" charset="-120"/>
              </a:rPr>
              <a:t>Cybersecurity Threats</a:t>
            </a:r>
            <a:endParaRPr lang="en-US" sz="2400" dirty="0"/>
          </a:p>
        </p:txBody>
      </p:sp>
      <p:sp>
        <p:nvSpPr>
          <p:cNvPr id="12" name="Text 6"/>
          <p:cNvSpPr/>
          <p:nvPr/>
        </p:nvSpPr>
        <p:spPr>
          <a:xfrm>
            <a:off x="2209443" y="6457326"/>
            <a:ext cx="6161246" cy="1377279"/>
          </a:xfrm>
          <a:prstGeom prst="rect">
            <a:avLst/>
          </a:prstGeom>
          <a:noFill/>
          <a:ln/>
        </p:spPr>
        <p:txBody>
          <a:bodyPr wrap="none" lIns="0" tIns="0" rIns="0" bIns="0" rtlCol="0" anchor="t"/>
          <a:lstStyle/>
          <a:p>
            <a:pPr marL="0" indent="0" algn="l">
              <a:lnSpc>
                <a:spcPts val="2750"/>
              </a:lnSpc>
              <a:buNone/>
            </a:pPr>
            <a:r>
              <a:rPr lang="en-US" dirty="0">
                <a:solidFill>
                  <a:srgbClr val="DCD7E5"/>
                </a:solidFill>
                <a:latin typeface="Heebo" pitchFamily="34" charset="0"/>
                <a:ea typeface="Heebo" pitchFamily="34" charset="-122"/>
                <a:cs typeface="Heebo" pitchFamily="34" charset="-120"/>
              </a:rPr>
              <a:t>a. Risk: New vulnerabilities could lead to data breaches.</a:t>
            </a:r>
          </a:p>
          <a:p>
            <a:pPr marL="0" indent="0" algn="l">
              <a:lnSpc>
                <a:spcPts val="2750"/>
              </a:lnSpc>
              <a:buNone/>
            </a:pPr>
            <a:r>
              <a:rPr lang="en-US" dirty="0">
                <a:solidFill>
                  <a:srgbClr val="DCD7E5"/>
                </a:solidFill>
                <a:latin typeface="Heebo" pitchFamily="34" charset="0"/>
                <a:ea typeface="Heebo" pitchFamily="34" charset="-122"/>
                <a:cs typeface="Heebo" pitchFamily="34" charset="-120"/>
              </a:rPr>
              <a:t>b. Mitigation: </a:t>
            </a:r>
          </a:p>
          <a:p>
            <a:pPr marL="0" indent="0" algn="l">
              <a:lnSpc>
                <a:spcPts val="2750"/>
              </a:lnSpc>
              <a:buNone/>
            </a:pPr>
            <a:r>
              <a:rPr lang="en-US" dirty="0">
                <a:solidFill>
                  <a:srgbClr val="DCD7E5"/>
                </a:solidFill>
                <a:latin typeface="Heebo" pitchFamily="34" charset="0"/>
                <a:ea typeface="Heebo" pitchFamily="34" charset="-122"/>
                <a:cs typeface="Heebo" pitchFamily="34" charset="-120"/>
              </a:rPr>
              <a:t>     i.  Use advanced security measures and regular assessments.</a:t>
            </a:r>
          </a:p>
          <a:p>
            <a:pPr marL="0" indent="0" algn="l">
              <a:lnSpc>
                <a:spcPts val="2750"/>
              </a:lnSpc>
              <a:buNone/>
            </a:pPr>
            <a:r>
              <a:rPr lang="en-US" dirty="0">
                <a:solidFill>
                  <a:srgbClr val="DCD7E5"/>
                </a:solidFill>
                <a:latin typeface="Heebo" pitchFamily="34" charset="0"/>
                <a:ea typeface="Heebo" pitchFamily="34" charset="-122"/>
                <a:cs typeface="Heebo" pitchFamily="34" charset="-120"/>
              </a:rPr>
              <a:t>     ii. Establish continuous monitoring and response plans. </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820439" y="0"/>
            <a:ext cx="10605424" cy="8229599"/>
          </a:xfrm>
          <a:prstGeom prst="rect">
            <a:avLst/>
          </a:prstGeom>
          <a:noFill/>
          <a:ln/>
        </p:spPr>
        <p:txBody>
          <a:bodyPr wrap="square" lIns="0" tIns="0" rIns="0" bIns="0" rtlCol="0" anchor="t"/>
          <a:lstStyle/>
          <a:p>
            <a:pPr marL="0" indent="0">
              <a:lnSpc>
                <a:spcPts val="6050"/>
              </a:lnSpc>
              <a:buNone/>
            </a:pPr>
            <a:r>
              <a:rPr lang="en-US" sz="3600" dirty="0">
                <a:solidFill>
                  <a:srgbClr val="F2F0F4"/>
                </a:solidFill>
                <a:latin typeface="Montserrat" pitchFamily="34" charset="0"/>
                <a:ea typeface="Montserrat" pitchFamily="34" charset="-122"/>
                <a:cs typeface="Montserrat" pitchFamily="34" charset="-120"/>
              </a:rPr>
              <a:t>	Budget and Timeline Estimates</a:t>
            </a:r>
          </a:p>
          <a:p>
            <a:pPr marL="0" indent="0">
              <a:lnSpc>
                <a:spcPts val="3000"/>
              </a:lnSpc>
              <a:buNone/>
            </a:pPr>
            <a:r>
              <a:rPr lang="en-US" sz="2400" dirty="0">
                <a:solidFill>
                  <a:srgbClr val="F2F0F4"/>
                </a:solidFill>
                <a:latin typeface="Montserrat" pitchFamily="34" charset="0"/>
              </a:rPr>
              <a:t>	Budget Estimates:</a:t>
            </a:r>
          </a:p>
          <a:p>
            <a:pPr marL="0" indent="0">
              <a:lnSpc>
                <a:spcPts val="3000"/>
              </a:lnSpc>
              <a:buNone/>
            </a:pPr>
            <a:endParaRPr lang="en-US" sz="2400" dirty="0">
              <a:solidFill>
                <a:srgbClr val="F2F0F4"/>
              </a:solidFill>
              <a:latin typeface="Montserrat" pitchFamily="34" charset="0"/>
            </a:endParaRPr>
          </a:p>
          <a:p>
            <a:pPr marL="742950" lvl="1" indent="-285750">
              <a:lnSpc>
                <a:spcPts val="3000"/>
              </a:lnSpc>
              <a:buFont typeface="Arial" panose="020B0604020202020204" pitchFamily="34" charset="0"/>
              <a:buChar char="•"/>
            </a:pPr>
            <a:r>
              <a:rPr lang="en-US" dirty="0">
                <a:solidFill>
                  <a:srgbClr val="F2F0F4"/>
                </a:solidFill>
                <a:latin typeface="Montserrat" pitchFamily="34" charset="0"/>
              </a:rPr>
              <a:t>Planning and Analysis: $50M</a:t>
            </a:r>
          </a:p>
          <a:p>
            <a:pPr marL="742950" lvl="1" indent="-285750">
              <a:lnSpc>
                <a:spcPts val="3000"/>
              </a:lnSpc>
              <a:buFont typeface="Arial" panose="020B0604020202020204" pitchFamily="34" charset="0"/>
              <a:buChar char="•"/>
            </a:pPr>
            <a:r>
              <a:rPr lang="en-US" dirty="0">
                <a:solidFill>
                  <a:srgbClr val="F2F0F4"/>
                </a:solidFill>
                <a:latin typeface="Montserrat" pitchFamily="34" charset="0"/>
              </a:rPr>
              <a:t>Platform Development and Integration: $200M</a:t>
            </a:r>
          </a:p>
          <a:p>
            <a:pPr marL="742950" lvl="1" indent="-285750">
              <a:lnSpc>
                <a:spcPts val="3000"/>
              </a:lnSpc>
              <a:buFont typeface="Arial" panose="020B0604020202020204" pitchFamily="34" charset="0"/>
              <a:buChar char="•"/>
            </a:pPr>
            <a:r>
              <a:rPr lang="en-US" dirty="0">
                <a:solidFill>
                  <a:srgbClr val="F2F0F4"/>
                </a:solidFill>
                <a:latin typeface="Montserrat" pitchFamily="34" charset="0"/>
              </a:rPr>
              <a:t>Cybersecurity Enhancements: $75M</a:t>
            </a:r>
          </a:p>
          <a:p>
            <a:pPr marL="742950" lvl="1" indent="-285750">
              <a:lnSpc>
                <a:spcPts val="3000"/>
              </a:lnSpc>
              <a:buFont typeface="Arial" panose="020B0604020202020204" pitchFamily="34" charset="0"/>
              <a:buChar char="•"/>
            </a:pPr>
            <a:r>
              <a:rPr lang="en-US" dirty="0">
                <a:solidFill>
                  <a:srgbClr val="F2F0F4"/>
                </a:solidFill>
                <a:latin typeface="Montserrat" pitchFamily="34" charset="0"/>
              </a:rPr>
              <a:t>Data Migration and Cloud Services: $100M</a:t>
            </a:r>
          </a:p>
          <a:p>
            <a:pPr marL="742950" lvl="1" indent="-285750">
              <a:lnSpc>
                <a:spcPts val="3000"/>
              </a:lnSpc>
              <a:buFont typeface="Arial" panose="020B0604020202020204" pitchFamily="34" charset="0"/>
              <a:buChar char="•"/>
            </a:pPr>
            <a:r>
              <a:rPr lang="en-US" dirty="0">
                <a:solidFill>
                  <a:srgbClr val="F2F0F4"/>
                </a:solidFill>
                <a:latin typeface="Montserrat" pitchFamily="34" charset="0"/>
              </a:rPr>
              <a:t>Testing and Quality Assurance: $50M</a:t>
            </a:r>
          </a:p>
          <a:p>
            <a:pPr marL="742950" lvl="1" indent="-285750">
              <a:lnSpc>
                <a:spcPts val="3000"/>
              </a:lnSpc>
              <a:buFont typeface="Arial" panose="020B0604020202020204" pitchFamily="34" charset="0"/>
              <a:buChar char="•"/>
            </a:pPr>
            <a:r>
              <a:rPr lang="en-US" dirty="0">
                <a:solidFill>
                  <a:srgbClr val="F2F0F4"/>
                </a:solidFill>
                <a:latin typeface="Montserrat" pitchFamily="34" charset="0"/>
              </a:rPr>
              <a:t>Training and Change Management: $25M</a:t>
            </a:r>
          </a:p>
          <a:p>
            <a:pPr marL="742950" lvl="1" indent="-285750">
              <a:lnSpc>
                <a:spcPts val="3000"/>
              </a:lnSpc>
              <a:buFont typeface="Arial" panose="020B0604020202020204" pitchFamily="34" charset="0"/>
              <a:buChar char="•"/>
            </a:pPr>
            <a:r>
              <a:rPr lang="en-US" dirty="0">
                <a:solidFill>
                  <a:srgbClr val="F2F0F4"/>
                </a:solidFill>
                <a:latin typeface="Montserrat" pitchFamily="34" charset="0"/>
              </a:rPr>
              <a:t>Contingency and Miscellaneous: $50M</a:t>
            </a:r>
          </a:p>
          <a:p>
            <a:pPr>
              <a:lnSpc>
                <a:spcPts val="3000"/>
              </a:lnSpc>
            </a:pPr>
            <a:r>
              <a:rPr lang="en-US" dirty="0">
                <a:solidFill>
                  <a:srgbClr val="F2F0F4"/>
                </a:solidFill>
                <a:latin typeface="Montserrat" pitchFamily="34" charset="0"/>
              </a:rPr>
              <a:t>							</a:t>
            </a:r>
            <a:r>
              <a:rPr lang="en-US" b="1" dirty="0">
                <a:solidFill>
                  <a:srgbClr val="F2F0F4"/>
                </a:solidFill>
                <a:latin typeface="Montserrat" pitchFamily="34" charset="0"/>
              </a:rPr>
              <a:t>Total Budget: $500M</a:t>
            </a:r>
          </a:p>
          <a:p>
            <a:pPr>
              <a:lnSpc>
                <a:spcPts val="3000"/>
              </a:lnSpc>
            </a:pPr>
            <a:r>
              <a:rPr lang="en-US" sz="2400" dirty="0">
                <a:solidFill>
                  <a:srgbClr val="F2F0F4"/>
                </a:solidFill>
                <a:latin typeface="Montserrat" pitchFamily="34" charset="0"/>
              </a:rPr>
              <a:t>	Timeline Estimates:</a:t>
            </a:r>
          </a:p>
          <a:p>
            <a:pPr>
              <a:lnSpc>
                <a:spcPts val="3000"/>
              </a:lnSpc>
            </a:pPr>
            <a:endParaRPr lang="en-US" sz="2400" dirty="0">
              <a:solidFill>
                <a:srgbClr val="F2F0F4"/>
              </a:solidFill>
              <a:latin typeface="Montserrat" pitchFamily="34" charset="0"/>
            </a:endParaRPr>
          </a:p>
          <a:p>
            <a:pPr marL="742950" lvl="1" indent="-285750">
              <a:lnSpc>
                <a:spcPts val="3000"/>
              </a:lnSpc>
              <a:buFont typeface="Arial" panose="020B0604020202020204" pitchFamily="34" charset="0"/>
              <a:buChar char="•"/>
            </a:pPr>
            <a:r>
              <a:rPr lang="en-US" dirty="0">
                <a:solidFill>
                  <a:srgbClr val="F2F0F4"/>
                </a:solidFill>
                <a:latin typeface="Montserrat" pitchFamily="34" charset="0"/>
              </a:rPr>
              <a:t>Initial Planning and Analysis: 3 months</a:t>
            </a:r>
          </a:p>
          <a:p>
            <a:pPr marL="742950" lvl="1" indent="-285750">
              <a:lnSpc>
                <a:spcPts val="3000"/>
              </a:lnSpc>
              <a:buFont typeface="Arial" panose="020B0604020202020204" pitchFamily="34" charset="0"/>
              <a:buChar char="•"/>
            </a:pPr>
            <a:r>
              <a:rPr lang="en-US" dirty="0">
                <a:solidFill>
                  <a:srgbClr val="F2F0F4"/>
                </a:solidFill>
                <a:latin typeface="Montserrat" pitchFamily="34" charset="0"/>
              </a:rPr>
              <a:t>Development and Integration: 9 months</a:t>
            </a:r>
          </a:p>
          <a:p>
            <a:pPr marL="742950" lvl="1" indent="-285750">
              <a:lnSpc>
                <a:spcPts val="3000"/>
              </a:lnSpc>
              <a:buFont typeface="Arial" panose="020B0604020202020204" pitchFamily="34" charset="0"/>
              <a:buChar char="•"/>
            </a:pPr>
            <a:r>
              <a:rPr lang="en-US" dirty="0">
                <a:solidFill>
                  <a:srgbClr val="F2F0F4"/>
                </a:solidFill>
                <a:latin typeface="Montserrat" pitchFamily="34" charset="0"/>
              </a:rPr>
              <a:t>Cybersecurity and Compliance: Ongoing</a:t>
            </a:r>
          </a:p>
          <a:p>
            <a:pPr marL="742950" lvl="1" indent="-285750">
              <a:lnSpc>
                <a:spcPts val="3000"/>
              </a:lnSpc>
              <a:buFont typeface="Arial" panose="020B0604020202020204" pitchFamily="34" charset="0"/>
              <a:buChar char="•"/>
            </a:pPr>
            <a:r>
              <a:rPr lang="en-US" dirty="0">
                <a:solidFill>
                  <a:srgbClr val="F2F0F4"/>
                </a:solidFill>
                <a:latin typeface="Montserrat" pitchFamily="34" charset="0"/>
              </a:rPr>
              <a:t>Data Migration and Cloud Setup: 3 months (overlapping with development)</a:t>
            </a:r>
          </a:p>
          <a:p>
            <a:pPr marL="742950" lvl="1" indent="-285750">
              <a:lnSpc>
                <a:spcPts val="3000"/>
              </a:lnSpc>
              <a:buFont typeface="Arial" panose="020B0604020202020204" pitchFamily="34" charset="0"/>
              <a:buChar char="•"/>
            </a:pPr>
            <a:r>
              <a:rPr lang="en-US" dirty="0">
                <a:solidFill>
                  <a:srgbClr val="F2F0F4"/>
                </a:solidFill>
                <a:latin typeface="Montserrat" pitchFamily="34" charset="0"/>
              </a:rPr>
              <a:t>Testing and Quality Assurance: 2 months</a:t>
            </a:r>
          </a:p>
          <a:p>
            <a:pPr marL="742950" lvl="1" indent="-285750">
              <a:lnSpc>
                <a:spcPts val="3000"/>
              </a:lnSpc>
              <a:buFont typeface="Arial" panose="020B0604020202020204" pitchFamily="34" charset="0"/>
              <a:buChar char="•"/>
            </a:pPr>
            <a:r>
              <a:rPr lang="en-US" dirty="0">
                <a:solidFill>
                  <a:srgbClr val="F2F0F4"/>
                </a:solidFill>
                <a:latin typeface="Montserrat" pitchFamily="34" charset="0"/>
              </a:rPr>
              <a:t>Training and Deployment: 1 month</a:t>
            </a:r>
          </a:p>
          <a:p>
            <a:pPr>
              <a:lnSpc>
                <a:spcPts val="3000"/>
              </a:lnSpc>
            </a:pPr>
            <a:r>
              <a:rPr lang="en-US" dirty="0">
                <a:solidFill>
                  <a:srgbClr val="F2F0F4"/>
                </a:solidFill>
                <a:latin typeface="Montserrat" pitchFamily="34" charset="0"/>
              </a:rPr>
              <a:t>							</a:t>
            </a:r>
            <a:r>
              <a:rPr lang="en-US" b="1" dirty="0">
                <a:solidFill>
                  <a:srgbClr val="F2F0F4"/>
                </a:solidFill>
                <a:latin typeface="Montserrat" pitchFamily="34" charset="0"/>
              </a:rPr>
              <a:t>Total Timeline: 18 months</a:t>
            </a:r>
          </a:p>
        </p:txBody>
      </p:sp>
      <p:sp>
        <p:nvSpPr>
          <p:cNvPr id="7" name="Text 4"/>
          <p:cNvSpPr/>
          <p:nvPr/>
        </p:nvSpPr>
        <p:spPr>
          <a:xfrm>
            <a:off x="10309027" y="4184332"/>
            <a:ext cx="3195280"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9" name="Text 6"/>
          <p:cNvSpPr/>
          <p:nvPr/>
        </p:nvSpPr>
        <p:spPr>
          <a:xfrm>
            <a:off x="6612493" y="4890849"/>
            <a:ext cx="3195280"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10" name="Text 7"/>
          <p:cNvSpPr/>
          <p:nvPr/>
        </p:nvSpPr>
        <p:spPr>
          <a:xfrm>
            <a:off x="10309027" y="4890849"/>
            <a:ext cx="3195280"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11" name="Text 8"/>
          <p:cNvSpPr/>
          <p:nvPr/>
        </p:nvSpPr>
        <p:spPr>
          <a:xfrm>
            <a:off x="6350437" y="5734526"/>
            <a:ext cx="7415927" cy="395049"/>
          </a:xfrm>
          <a:prstGeom prst="rect">
            <a:avLst/>
          </a:prstGeom>
          <a:noFill/>
          <a:ln/>
        </p:spPr>
        <p:txBody>
          <a:bodyPr wrap="none" lIns="0" tIns="0" rIns="0" bIns="0" rtlCol="0" anchor="t"/>
          <a:lstStyle/>
          <a:p>
            <a:pPr marL="0" indent="0">
              <a:lnSpc>
                <a:spcPts val="3100"/>
              </a:lnSpc>
              <a:buNone/>
            </a:pPr>
            <a:endParaRPr lang="en-US" sz="1900" dirty="0"/>
          </a:p>
        </p:txBody>
      </p:sp>
      <p:pic>
        <p:nvPicPr>
          <p:cNvPr id="12" name="Image 0" descr="preencoded.png">
            <a:extLst>
              <a:ext uri="{FF2B5EF4-FFF2-40B4-BE49-F238E27FC236}">
                <a16:creationId xmlns:a16="http://schemas.microsoft.com/office/drawing/2014/main" id="{59AF89C2-F85E-B7E1-14B0-DCAE1AA32167}"/>
              </a:ext>
            </a:extLst>
          </p:cNvPr>
          <p:cNvPicPr>
            <a:picLocks noChangeAspect="1"/>
          </p:cNvPicPr>
          <p:nvPr/>
        </p:nvPicPr>
        <p:blipFill>
          <a:blip r:embed="rId3"/>
          <a:stretch>
            <a:fillRect/>
          </a:stretch>
        </p:blipFill>
        <p:spPr>
          <a:xfrm>
            <a:off x="1" y="0"/>
            <a:ext cx="3820438"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163842" y="201870"/>
            <a:ext cx="5023723" cy="533995"/>
          </a:xfrm>
          <a:prstGeom prst="rect">
            <a:avLst/>
          </a:prstGeom>
          <a:noFill/>
          <a:ln/>
        </p:spPr>
        <p:txBody>
          <a:bodyPr wrap="none" lIns="0" tIns="0" rIns="0" bIns="0" rtlCol="0" anchor="t"/>
          <a:lstStyle/>
          <a:p>
            <a:pPr marL="0" indent="0">
              <a:lnSpc>
                <a:spcPts val="4200"/>
              </a:lnSpc>
              <a:buNone/>
            </a:pPr>
            <a:r>
              <a:rPr lang="en-US" sz="3350" dirty="0">
                <a:solidFill>
                  <a:srgbClr val="F2F0F4"/>
                </a:solidFill>
                <a:latin typeface="Montserrat" pitchFamily="34" charset="0"/>
                <a:ea typeface="Montserrat" pitchFamily="34" charset="-122"/>
                <a:cs typeface="Montserrat" pitchFamily="34" charset="-120"/>
              </a:rPr>
              <a:t>Project Team and Roles</a:t>
            </a:r>
            <a:endParaRPr lang="en-US" sz="3350" dirty="0"/>
          </a:p>
        </p:txBody>
      </p:sp>
      <p:pic>
        <p:nvPicPr>
          <p:cNvPr id="4" name="Image 1" descr="preencoded.png"/>
          <p:cNvPicPr>
            <a:picLocks noChangeAspect="1"/>
          </p:cNvPicPr>
          <p:nvPr/>
        </p:nvPicPr>
        <p:blipFill>
          <a:blip r:embed="rId3"/>
          <a:stretch>
            <a:fillRect/>
          </a:stretch>
        </p:blipFill>
        <p:spPr>
          <a:xfrm>
            <a:off x="4358461" y="903386"/>
            <a:ext cx="427077" cy="427077"/>
          </a:xfrm>
          <a:prstGeom prst="rect">
            <a:avLst/>
          </a:prstGeom>
        </p:spPr>
      </p:pic>
      <p:sp>
        <p:nvSpPr>
          <p:cNvPr id="5" name="Text 1"/>
          <p:cNvSpPr/>
          <p:nvPr/>
        </p:nvSpPr>
        <p:spPr>
          <a:xfrm>
            <a:off x="3803154" y="1453275"/>
            <a:ext cx="2135624" cy="266938"/>
          </a:xfrm>
          <a:prstGeom prst="rect">
            <a:avLst/>
          </a:prstGeom>
          <a:noFill/>
          <a:ln/>
        </p:spPr>
        <p:txBody>
          <a:bodyPr wrap="none" lIns="0" tIns="0" rIns="0" bIns="0" rtlCol="0" anchor="t"/>
          <a:lstStyle/>
          <a:p>
            <a:pPr marL="0" indent="0" algn="l">
              <a:lnSpc>
                <a:spcPts val="2100"/>
              </a:lnSpc>
              <a:buNone/>
            </a:pPr>
            <a:r>
              <a:rPr lang="en-US" sz="1650" dirty="0">
                <a:solidFill>
                  <a:srgbClr val="DCD7E5"/>
                </a:solidFill>
                <a:latin typeface="Montserrat" pitchFamily="34" charset="0"/>
                <a:ea typeface="Montserrat" pitchFamily="34" charset="-122"/>
                <a:cs typeface="Montserrat" pitchFamily="34" charset="-120"/>
              </a:rPr>
              <a:t>Project Manager</a:t>
            </a:r>
            <a:endParaRPr lang="en-US" sz="1650" dirty="0"/>
          </a:p>
        </p:txBody>
      </p:sp>
      <p:sp>
        <p:nvSpPr>
          <p:cNvPr id="6" name="Text 2"/>
          <p:cNvSpPr/>
          <p:nvPr/>
        </p:nvSpPr>
        <p:spPr>
          <a:xfrm>
            <a:off x="3803154" y="1718604"/>
            <a:ext cx="7948136" cy="273368"/>
          </a:xfrm>
          <a:prstGeom prst="rect">
            <a:avLst/>
          </a:prstGeom>
          <a:noFill/>
          <a:ln/>
        </p:spPr>
        <p:txBody>
          <a:bodyPr wrap="none" lIns="0" tIns="0" rIns="0" bIns="0" rtlCol="0" anchor="t"/>
          <a:lstStyle/>
          <a:p>
            <a:pPr marL="0" indent="0" algn="l">
              <a:lnSpc>
                <a:spcPts val="2150"/>
              </a:lnSpc>
              <a:buNone/>
            </a:pPr>
            <a:r>
              <a:rPr lang="en-US" sz="1300" dirty="0">
                <a:solidFill>
                  <a:srgbClr val="DCD7E5"/>
                </a:solidFill>
                <a:latin typeface="Heebo" pitchFamily="34" charset="0"/>
                <a:ea typeface="Heebo" pitchFamily="34" charset="-122"/>
                <a:cs typeface="Heebo" pitchFamily="34" charset="-120"/>
              </a:rPr>
              <a:t>Oversees project activities</a:t>
            </a:r>
            <a:endParaRPr lang="en-US" sz="1300" dirty="0"/>
          </a:p>
        </p:txBody>
      </p:sp>
      <p:pic>
        <p:nvPicPr>
          <p:cNvPr id="7" name="Image 2" descr="preencoded.png"/>
          <p:cNvPicPr>
            <a:picLocks noChangeAspect="1"/>
          </p:cNvPicPr>
          <p:nvPr/>
        </p:nvPicPr>
        <p:blipFill>
          <a:blip r:embed="rId4"/>
          <a:stretch>
            <a:fillRect/>
          </a:stretch>
        </p:blipFill>
        <p:spPr>
          <a:xfrm>
            <a:off x="4443889" y="2383332"/>
            <a:ext cx="427077" cy="427077"/>
          </a:xfrm>
          <a:prstGeom prst="rect">
            <a:avLst/>
          </a:prstGeom>
        </p:spPr>
      </p:pic>
      <p:sp>
        <p:nvSpPr>
          <p:cNvPr id="8" name="Text 3"/>
          <p:cNvSpPr/>
          <p:nvPr/>
        </p:nvSpPr>
        <p:spPr>
          <a:xfrm>
            <a:off x="4016693" y="2973825"/>
            <a:ext cx="2135624" cy="266938"/>
          </a:xfrm>
          <a:prstGeom prst="rect">
            <a:avLst/>
          </a:prstGeom>
          <a:noFill/>
          <a:ln/>
        </p:spPr>
        <p:txBody>
          <a:bodyPr wrap="none" lIns="0" tIns="0" rIns="0" bIns="0" rtlCol="0" anchor="t"/>
          <a:lstStyle/>
          <a:p>
            <a:pPr marL="0" indent="0" algn="l">
              <a:lnSpc>
                <a:spcPts val="2100"/>
              </a:lnSpc>
              <a:buNone/>
            </a:pPr>
            <a:r>
              <a:rPr lang="en-US" sz="1650" dirty="0">
                <a:solidFill>
                  <a:srgbClr val="DCD7E5"/>
                </a:solidFill>
                <a:latin typeface="Montserrat" pitchFamily="34" charset="0"/>
                <a:ea typeface="Montserrat" pitchFamily="34" charset="-122"/>
                <a:cs typeface="Montserrat" pitchFamily="34" charset="-120"/>
              </a:rPr>
              <a:t>Technical Lead</a:t>
            </a:r>
            <a:endParaRPr lang="en-US" sz="1650" dirty="0"/>
          </a:p>
        </p:txBody>
      </p:sp>
      <p:sp>
        <p:nvSpPr>
          <p:cNvPr id="9" name="Text 4"/>
          <p:cNvSpPr/>
          <p:nvPr/>
        </p:nvSpPr>
        <p:spPr>
          <a:xfrm>
            <a:off x="3567321" y="3240763"/>
            <a:ext cx="7948136" cy="273368"/>
          </a:xfrm>
          <a:prstGeom prst="rect">
            <a:avLst/>
          </a:prstGeom>
          <a:noFill/>
          <a:ln/>
        </p:spPr>
        <p:txBody>
          <a:bodyPr wrap="none" lIns="0" tIns="0" rIns="0" bIns="0" rtlCol="0" anchor="t"/>
          <a:lstStyle/>
          <a:p>
            <a:pPr marL="0" indent="0" algn="l">
              <a:lnSpc>
                <a:spcPts val="2150"/>
              </a:lnSpc>
              <a:buNone/>
            </a:pPr>
            <a:r>
              <a:rPr lang="en-US" sz="1300" dirty="0">
                <a:solidFill>
                  <a:srgbClr val="DCD7E5"/>
                </a:solidFill>
                <a:latin typeface="Heebo" pitchFamily="34" charset="0"/>
                <a:ea typeface="Heebo" pitchFamily="34" charset="-122"/>
                <a:cs typeface="Heebo" pitchFamily="34" charset="-120"/>
              </a:rPr>
              <a:t>Manages development and integration</a:t>
            </a:r>
            <a:endParaRPr lang="en-US" sz="1300" dirty="0"/>
          </a:p>
        </p:txBody>
      </p:sp>
      <p:pic>
        <p:nvPicPr>
          <p:cNvPr id="10" name="Image 3" descr="preencoded.png"/>
          <p:cNvPicPr>
            <a:picLocks noChangeAspect="1"/>
          </p:cNvPicPr>
          <p:nvPr/>
        </p:nvPicPr>
        <p:blipFill>
          <a:blip r:embed="rId5"/>
          <a:stretch>
            <a:fillRect/>
          </a:stretch>
        </p:blipFill>
        <p:spPr>
          <a:xfrm>
            <a:off x="4449306" y="3737312"/>
            <a:ext cx="427077" cy="427077"/>
          </a:xfrm>
          <a:prstGeom prst="rect">
            <a:avLst/>
          </a:prstGeom>
        </p:spPr>
      </p:pic>
      <p:sp>
        <p:nvSpPr>
          <p:cNvPr id="11" name="Text 5"/>
          <p:cNvSpPr/>
          <p:nvPr/>
        </p:nvSpPr>
        <p:spPr>
          <a:xfrm>
            <a:off x="3821429" y="4219233"/>
            <a:ext cx="2135624" cy="266938"/>
          </a:xfrm>
          <a:prstGeom prst="rect">
            <a:avLst/>
          </a:prstGeom>
          <a:noFill/>
          <a:ln/>
        </p:spPr>
        <p:txBody>
          <a:bodyPr wrap="none" lIns="0" tIns="0" rIns="0" bIns="0" rtlCol="0" anchor="t"/>
          <a:lstStyle/>
          <a:p>
            <a:pPr marL="0" indent="0" algn="l">
              <a:lnSpc>
                <a:spcPts val="2100"/>
              </a:lnSpc>
              <a:buNone/>
            </a:pPr>
            <a:r>
              <a:rPr lang="en-US" sz="1650" dirty="0">
                <a:solidFill>
                  <a:srgbClr val="DCD7E5"/>
                </a:solidFill>
                <a:latin typeface="Montserrat" pitchFamily="34" charset="0"/>
                <a:ea typeface="Montserrat" pitchFamily="34" charset="-122"/>
                <a:cs typeface="Montserrat" pitchFamily="34" charset="-120"/>
              </a:rPr>
              <a:t>Business Analyst</a:t>
            </a:r>
            <a:endParaRPr lang="en-US" sz="1650" dirty="0"/>
          </a:p>
        </p:txBody>
      </p:sp>
      <p:sp>
        <p:nvSpPr>
          <p:cNvPr id="12" name="Text 6"/>
          <p:cNvSpPr/>
          <p:nvPr/>
        </p:nvSpPr>
        <p:spPr>
          <a:xfrm>
            <a:off x="3975081" y="4489554"/>
            <a:ext cx="7948136" cy="273368"/>
          </a:xfrm>
          <a:prstGeom prst="rect">
            <a:avLst/>
          </a:prstGeom>
          <a:noFill/>
          <a:ln/>
        </p:spPr>
        <p:txBody>
          <a:bodyPr wrap="none" lIns="0" tIns="0" rIns="0" bIns="0" rtlCol="0" anchor="t"/>
          <a:lstStyle/>
          <a:p>
            <a:pPr marL="0" indent="0" algn="l">
              <a:lnSpc>
                <a:spcPts val="2150"/>
              </a:lnSpc>
              <a:buNone/>
            </a:pPr>
            <a:r>
              <a:rPr lang="en-US" sz="1300" dirty="0">
                <a:solidFill>
                  <a:srgbClr val="DCD7E5"/>
                </a:solidFill>
                <a:latin typeface="Heebo" pitchFamily="34" charset="0"/>
                <a:ea typeface="Heebo" pitchFamily="34" charset="-122"/>
                <a:cs typeface="Heebo" pitchFamily="34" charset="-120"/>
              </a:rPr>
              <a:t>Gathers requirements</a:t>
            </a:r>
            <a:endParaRPr lang="en-US" sz="1300" dirty="0"/>
          </a:p>
        </p:txBody>
      </p:sp>
      <p:pic>
        <p:nvPicPr>
          <p:cNvPr id="13" name="Image 4" descr="preencoded.png"/>
          <p:cNvPicPr>
            <a:picLocks noChangeAspect="1"/>
          </p:cNvPicPr>
          <p:nvPr/>
        </p:nvPicPr>
        <p:blipFill>
          <a:blip r:embed="rId6"/>
          <a:stretch>
            <a:fillRect/>
          </a:stretch>
        </p:blipFill>
        <p:spPr>
          <a:xfrm>
            <a:off x="4443888" y="5001100"/>
            <a:ext cx="427077" cy="427077"/>
          </a:xfrm>
          <a:prstGeom prst="rect">
            <a:avLst/>
          </a:prstGeom>
        </p:spPr>
      </p:pic>
      <p:sp>
        <p:nvSpPr>
          <p:cNvPr id="14" name="Text 7"/>
          <p:cNvSpPr/>
          <p:nvPr/>
        </p:nvSpPr>
        <p:spPr>
          <a:xfrm>
            <a:off x="3761333" y="5612192"/>
            <a:ext cx="2135624" cy="266938"/>
          </a:xfrm>
          <a:prstGeom prst="rect">
            <a:avLst/>
          </a:prstGeom>
          <a:noFill/>
          <a:ln/>
        </p:spPr>
        <p:txBody>
          <a:bodyPr wrap="none" lIns="0" tIns="0" rIns="0" bIns="0" rtlCol="0" anchor="t"/>
          <a:lstStyle/>
          <a:p>
            <a:pPr marL="0" indent="0" algn="l">
              <a:lnSpc>
                <a:spcPts val="2100"/>
              </a:lnSpc>
              <a:buNone/>
            </a:pPr>
            <a:r>
              <a:rPr lang="en-US" sz="1650" dirty="0">
                <a:solidFill>
                  <a:srgbClr val="DCD7E5"/>
                </a:solidFill>
                <a:latin typeface="Montserrat" pitchFamily="34" charset="0"/>
                <a:ea typeface="Montserrat" pitchFamily="34" charset="-122"/>
                <a:cs typeface="Montserrat" pitchFamily="34" charset="-120"/>
              </a:rPr>
              <a:t>Security Specialist</a:t>
            </a:r>
            <a:endParaRPr lang="en-US" sz="1650" dirty="0"/>
          </a:p>
        </p:txBody>
      </p:sp>
      <p:sp>
        <p:nvSpPr>
          <p:cNvPr id="15" name="Text 8"/>
          <p:cNvSpPr/>
          <p:nvPr/>
        </p:nvSpPr>
        <p:spPr>
          <a:xfrm>
            <a:off x="3341132" y="7073497"/>
            <a:ext cx="7948136" cy="273368"/>
          </a:xfrm>
          <a:prstGeom prst="rect">
            <a:avLst/>
          </a:prstGeom>
          <a:noFill/>
          <a:ln/>
        </p:spPr>
        <p:txBody>
          <a:bodyPr wrap="none" lIns="0" tIns="0" rIns="0" bIns="0" rtlCol="0" anchor="t"/>
          <a:lstStyle/>
          <a:p>
            <a:pPr marL="0" indent="0" algn="l">
              <a:lnSpc>
                <a:spcPts val="2150"/>
              </a:lnSpc>
              <a:buNone/>
            </a:pPr>
            <a:r>
              <a:rPr lang="en-US" sz="1300" dirty="0">
                <a:solidFill>
                  <a:srgbClr val="DCD7E5"/>
                </a:solidFill>
                <a:latin typeface="Heebo" pitchFamily="34" charset="0"/>
                <a:ea typeface="Heebo" pitchFamily="34" charset="-122"/>
                <a:cs typeface="Heebo" pitchFamily="34" charset="-120"/>
              </a:rPr>
              <a:t>Ensures compliance with global regulations</a:t>
            </a:r>
            <a:endParaRPr lang="en-US" sz="1300" dirty="0"/>
          </a:p>
        </p:txBody>
      </p:sp>
      <p:pic>
        <p:nvPicPr>
          <p:cNvPr id="16" name="Image 0" descr="preencoded.png">
            <a:extLst>
              <a:ext uri="{FF2B5EF4-FFF2-40B4-BE49-F238E27FC236}">
                <a16:creationId xmlns:a16="http://schemas.microsoft.com/office/drawing/2014/main" id="{588AF1C4-EF1E-40BF-3A38-927BD1B6D76E}"/>
              </a:ext>
            </a:extLst>
          </p:cNvPr>
          <p:cNvPicPr>
            <a:picLocks noChangeAspect="1"/>
          </p:cNvPicPr>
          <p:nvPr/>
        </p:nvPicPr>
        <p:blipFill>
          <a:blip r:embed="rId7"/>
          <a:stretch>
            <a:fillRect/>
          </a:stretch>
        </p:blipFill>
        <p:spPr>
          <a:xfrm>
            <a:off x="9144000" y="0"/>
            <a:ext cx="5486400" cy="8229600"/>
          </a:xfrm>
          <a:prstGeom prst="rect">
            <a:avLst/>
          </a:prstGeom>
        </p:spPr>
      </p:pic>
      <p:sp>
        <p:nvSpPr>
          <p:cNvPr id="2" name="Text 5">
            <a:extLst>
              <a:ext uri="{FF2B5EF4-FFF2-40B4-BE49-F238E27FC236}">
                <a16:creationId xmlns:a16="http://schemas.microsoft.com/office/drawing/2014/main" id="{4908325D-58A7-D1B7-408A-37FE1A61E38D}"/>
              </a:ext>
            </a:extLst>
          </p:cNvPr>
          <p:cNvSpPr/>
          <p:nvPr/>
        </p:nvSpPr>
        <p:spPr>
          <a:xfrm>
            <a:off x="4106942" y="6809175"/>
            <a:ext cx="2135624" cy="266938"/>
          </a:xfrm>
          <a:prstGeom prst="rect">
            <a:avLst/>
          </a:prstGeom>
          <a:noFill/>
          <a:ln/>
        </p:spPr>
        <p:txBody>
          <a:bodyPr wrap="none" lIns="0" tIns="0" rIns="0" bIns="0" rtlCol="0" anchor="t"/>
          <a:lstStyle/>
          <a:p>
            <a:pPr marL="0" indent="0" algn="l">
              <a:lnSpc>
                <a:spcPts val="2100"/>
              </a:lnSpc>
              <a:buNone/>
            </a:pPr>
            <a:r>
              <a:rPr lang="en-US" sz="1650" dirty="0">
                <a:solidFill>
                  <a:srgbClr val="DCD7E5"/>
                </a:solidFill>
                <a:latin typeface="Montserrat" pitchFamily="34" charset="0"/>
                <a:ea typeface="Montserrat" pitchFamily="34" charset="-122"/>
                <a:cs typeface="Montserrat" pitchFamily="34" charset="-120"/>
              </a:rPr>
              <a:t>Legal Advisor</a:t>
            </a:r>
            <a:endParaRPr lang="en-US" sz="1650" dirty="0"/>
          </a:p>
        </p:txBody>
      </p:sp>
      <p:pic>
        <p:nvPicPr>
          <p:cNvPr id="17" name="Image 4" descr="preencoded.png">
            <a:extLst>
              <a:ext uri="{FF2B5EF4-FFF2-40B4-BE49-F238E27FC236}">
                <a16:creationId xmlns:a16="http://schemas.microsoft.com/office/drawing/2014/main" id="{F562F2A5-4CE0-39AD-C977-D1B7D2A8A25D}"/>
              </a:ext>
            </a:extLst>
          </p:cNvPr>
          <p:cNvPicPr>
            <a:picLocks noChangeAspect="1"/>
          </p:cNvPicPr>
          <p:nvPr/>
        </p:nvPicPr>
        <p:blipFill>
          <a:blip r:embed="rId8"/>
          <a:stretch>
            <a:fillRect/>
          </a:stretch>
        </p:blipFill>
        <p:spPr>
          <a:xfrm>
            <a:off x="4497820" y="6208589"/>
            <a:ext cx="427077" cy="42707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6ACDCF2E-2EC5-CDBF-25AE-85DDE58A49D5}"/>
              </a:ext>
            </a:extLst>
          </p:cNvPr>
          <p:cNvSpPr/>
          <p:nvPr/>
        </p:nvSpPr>
        <p:spPr>
          <a:xfrm>
            <a:off x="6293947" y="578439"/>
            <a:ext cx="5901863" cy="576263"/>
          </a:xfrm>
          <a:prstGeom prst="rect">
            <a:avLst/>
          </a:prstGeom>
          <a:noFill/>
          <a:ln/>
        </p:spPr>
        <p:txBody>
          <a:bodyPr wrap="none" lIns="0" tIns="0" rIns="0" bIns="0" rtlCol="0" anchor="t"/>
          <a:lstStyle/>
          <a:p>
            <a:pPr marL="0" indent="0">
              <a:lnSpc>
                <a:spcPts val="4500"/>
              </a:lnSpc>
              <a:buNone/>
            </a:pPr>
            <a:r>
              <a:rPr lang="en-US" sz="3600" dirty="0">
                <a:solidFill>
                  <a:srgbClr val="F2F0F4"/>
                </a:solidFill>
                <a:latin typeface="Montserrat" pitchFamily="34" charset="0"/>
                <a:ea typeface="Montserrat" pitchFamily="34" charset="-122"/>
                <a:cs typeface="Montserrat" pitchFamily="34" charset="-120"/>
              </a:rPr>
              <a:t>Kick-Off Meeting Agenda</a:t>
            </a:r>
          </a:p>
        </p:txBody>
      </p:sp>
      <p:sp>
        <p:nvSpPr>
          <p:cNvPr id="13" name="Text 10">
            <a:extLst>
              <a:ext uri="{FF2B5EF4-FFF2-40B4-BE49-F238E27FC236}">
                <a16:creationId xmlns:a16="http://schemas.microsoft.com/office/drawing/2014/main" id="{993B95AA-69DA-A42A-2BCE-19BD899960CF}"/>
              </a:ext>
            </a:extLst>
          </p:cNvPr>
          <p:cNvSpPr/>
          <p:nvPr/>
        </p:nvSpPr>
        <p:spPr>
          <a:xfrm>
            <a:off x="5314833" y="1910953"/>
            <a:ext cx="9078516" cy="3415427"/>
          </a:xfrm>
          <a:prstGeom prst="rect">
            <a:avLst/>
          </a:prstGeom>
          <a:noFill/>
          <a:ln/>
        </p:spPr>
        <p:txBody>
          <a:bodyPr wrap="none" lIns="0" tIns="0" rIns="0" bIns="0" rtlCol="0" anchor="t"/>
          <a:lstStyle/>
          <a:p>
            <a:pPr marL="285750" indent="-285750" algn="l">
              <a:lnSpc>
                <a:spcPts val="2250"/>
              </a:lnSpc>
              <a:buFont typeface="Wingdings" panose="05000000000000000000" pitchFamily="2" charset="2"/>
              <a:buChar char="Ø"/>
            </a:pPr>
            <a:r>
              <a:rPr lang="en-US" sz="1800" dirty="0">
                <a:solidFill>
                  <a:srgbClr val="DCD7E5"/>
                </a:solidFill>
                <a:latin typeface="Montserrat" pitchFamily="34" charset="0"/>
                <a:ea typeface="Montserrat" pitchFamily="34" charset="-122"/>
                <a:cs typeface="Montserrat" pitchFamily="34" charset="-120"/>
              </a:rPr>
              <a:t>Introduction to the project and objectives.</a:t>
            </a:r>
          </a:p>
          <a:p>
            <a:pPr marL="285750" indent="-285750" algn="l">
              <a:lnSpc>
                <a:spcPts val="2250"/>
              </a:lnSpc>
              <a:buFont typeface="Wingdings" panose="05000000000000000000" pitchFamily="2" charset="2"/>
              <a:buChar char="Ø"/>
            </a:pPr>
            <a:endParaRPr lang="en-US" sz="1800" dirty="0">
              <a:solidFill>
                <a:srgbClr val="DCD7E5"/>
              </a:solidFill>
              <a:latin typeface="Montserrat" pitchFamily="34" charset="0"/>
              <a:ea typeface="Montserrat" pitchFamily="34" charset="-122"/>
              <a:cs typeface="Montserrat" pitchFamily="34" charset="-120"/>
            </a:endParaRPr>
          </a:p>
          <a:p>
            <a:pPr marL="285750" indent="-285750" algn="l">
              <a:lnSpc>
                <a:spcPts val="2250"/>
              </a:lnSpc>
              <a:buFont typeface="Wingdings" panose="05000000000000000000" pitchFamily="2" charset="2"/>
              <a:buChar char="Ø"/>
            </a:pPr>
            <a:r>
              <a:rPr lang="en-US" sz="1800" dirty="0">
                <a:solidFill>
                  <a:srgbClr val="DCD7E5"/>
                </a:solidFill>
                <a:latin typeface="Montserrat" pitchFamily="34" charset="0"/>
                <a:ea typeface="Montserrat" pitchFamily="34" charset="-122"/>
                <a:cs typeface="Montserrat" pitchFamily="34" charset="-120"/>
              </a:rPr>
              <a:t>Overview of project scope, deliverables, and milestones.</a:t>
            </a:r>
          </a:p>
          <a:p>
            <a:pPr marL="285750" indent="-285750" algn="l">
              <a:lnSpc>
                <a:spcPts val="2250"/>
              </a:lnSpc>
              <a:buFont typeface="Wingdings" panose="05000000000000000000" pitchFamily="2" charset="2"/>
              <a:buChar char="Ø"/>
            </a:pPr>
            <a:endParaRPr lang="en-US" sz="1800" dirty="0">
              <a:solidFill>
                <a:srgbClr val="DCD7E5"/>
              </a:solidFill>
              <a:latin typeface="Montserrat" pitchFamily="34" charset="0"/>
              <a:ea typeface="Montserrat" pitchFamily="34" charset="-122"/>
              <a:cs typeface="Montserrat" pitchFamily="34" charset="-120"/>
            </a:endParaRPr>
          </a:p>
          <a:p>
            <a:pPr marL="285750" indent="-285750" algn="l">
              <a:lnSpc>
                <a:spcPts val="2250"/>
              </a:lnSpc>
              <a:buFont typeface="Wingdings" panose="05000000000000000000" pitchFamily="2" charset="2"/>
              <a:buChar char="Ø"/>
            </a:pPr>
            <a:r>
              <a:rPr lang="en-US" sz="1800" dirty="0">
                <a:solidFill>
                  <a:srgbClr val="DCD7E5"/>
                </a:solidFill>
                <a:latin typeface="Montserrat" pitchFamily="34" charset="0"/>
                <a:ea typeface="Montserrat" pitchFamily="34" charset="-122"/>
                <a:cs typeface="Montserrat" pitchFamily="34" charset="-120"/>
              </a:rPr>
              <a:t>Roles and responsibilities of the project team.</a:t>
            </a:r>
          </a:p>
          <a:p>
            <a:pPr marL="285750" indent="-285750" algn="l">
              <a:lnSpc>
                <a:spcPts val="2250"/>
              </a:lnSpc>
              <a:buFont typeface="Wingdings" panose="05000000000000000000" pitchFamily="2" charset="2"/>
              <a:buChar char="Ø"/>
            </a:pPr>
            <a:endParaRPr lang="en-US" sz="1800" dirty="0">
              <a:solidFill>
                <a:srgbClr val="DCD7E5"/>
              </a:solidFill>
              <a:latin typeface="Montserrat" pitchFamily="34" charset="0"/>
              <a:ea typeface="Montserrat" pitchFamily="34" charset="-122"/>
              <a:cs typeface="Montserrat" pitchFamily="34" charset="-120"/>
            </a:endParaRPr>
          </a:p>
          <a:p>
            <a:pPr marL="285750" indent="-285750" algn="l">
              <a:lnSpc>
                <a:spcPts val="2250"/>
              </a:lnSpc>
              <a:buFont typeface="Wingdings" panose="05000000000000000000" pitchFamily="2" charset="2"/>
              <a:buChar char="Ø"/>
            </a:pPr>
            <a:r>
              <a:rPr lang="en-US" sz="1800" dirty="0">
                <a:solidFill>
                  <a:srgbClr val="DCD7E5"/>
                </a:solidFill>
                <a:latin typeface="Montserrat" pitchFamily="34" charset="0"/>
                <a:ea typeface="Montserrat" pitchFamily="34" charset="-122"/>
                <a:cs typeface="Montserrat" pitchFamily="34" charset="-120"/>
              </a:rPr>
              <a:t>Discussion of assumptions, constraints, risks, and mitigation strategies.</a:t>
            </a:r>
          </a:p>
          <a:p>
            <a:pPr marL="285750" indent="-285750" algn="l">
              <a:lnSpc>
                <a:spcPts val="2250"/>
              </a:lnSpc>
              <a:buFont typeface="Wingdings" panose="05000000000000000000" pitchFamily="2" charset="2"/>
              <a:buChar char="Ø"/>
            </a:pPr>
            <a:endParaRPr lang="en-US" sz="1800" dirty="0">
              <a:solidFill>
                <a:srgbClr val="DCD7E5"/>
              </a:solidFill>
              <a:latin typeface="Montserrat" pitchFamily="34" charset="0"/>
              <a:ea typeface="Montserrat" pitchFamily="34" charset="-122"/>
              <a:cs typeface="Montserrat" pitchFamily="34" charset="-120"/>
            </a:endParaRPr>
          </a:p>
          <a:p>
            <a:pPr marL="285750" indent="-285750" algn="l">
              <a:lnSpc>
                <a:spcPts val="2250"/>
              </a:lnSpc>
              <a:buFont typeface="Wingdings" panose="05000000000000000000" pitchFamily="2" charset="2"/>
              <a:buChar char="Ø"/>
            </a:pPr>
            <a:r>
              <a:rPr lang="en-US" sz="1800" dirty="0">
                <a:solidFill>
                  <a:srgbClr val="DCD7E5"/>
                </a:solidFill>
                <a:latin typeface="Montserrat" pitchFamily="34" charset="0"/>
                <a:ea typeface="Montserrat" pitchFamily="34" charset="-122"/>
                <a:cs typeface="Montserrat" pitchFamily="34" charset="-120"/>
              </a:rPr>
              <a:t>Communication plan and stakeholder engagement strategy.</a:t>
            </a:r>
          </a:p>
          <a:p>
            <a:pPr marL="285750" indent="-285750" algn="l">
              <a:lnSpc>
                <a:spcPts val="2250"/>
              </a:lnSpc>
              <a:buFont typeface="Wingdings" panose="05000000000000000000" pitchFamily="2" charset="2"/>
              <a:buChar char="Ø"/>
            </a:pPr>
            <a:endParaRPr lang="en-US" sz="1800" dirty="0">
              <a:solidFill>
                <a:srgbClr val="DCD7E5"/>
              </a:solidFill>
              <a:latin typeface="Montserrat" pitchFamily="34" charset="0"/>
              <a:ea typeface="Montserrat" pitchFamily="34" charset="-122"/>
              <a:cs typeface="Montserrat" pitchFamily="34" charset="-120"/>
            </a:endParaRPr>
          </a:p>
          <a:p>
            <a:pPr marL="285750" indent="-285750" algn="l">
              <a:lnSpc>
                <a:spcPts val="2250"/>
              </a:lnSpc>
              <a:buFont typeface="Wingdings" panose="05000000000000000000" pitchFamily="2" charset="2"/>
              <a:buChar char="Ø"/>
            </a:pPr>
            <a:r>
              <a:rPr lang="en-US" sz="1800" dirty="0">
                <a:solidFill>
                  <a:srgbClr val="DCD7E5"/>
                </a:solidFill>
                <a:latin typeface="Montserrat" pitchFamily="34" charset="0"/>
                <a:ea typeface="Montserrat" pitchFamily="34" charset="-122"/>
                <a:cs typeface="Montserrat" pitchFamily="34" charset="-120"/>
              </a:rPr>
              <a:t>Q&amp;A and alignment on next steps.</a:t>
            </a:r>
          </a:p>
        </p:txBody>
      </p:sp>
      <p:pic>
        <p:nvPicPr>
          <p:cNvPr id="14" name="Image 0" descr="preencoded.png">
            <a:extLst>
              <a:ext uri="{FF2B5EF4-FFF2-40B4-BE49-F238E27FC236}">
                <a16:creationId xmlns:a16="http://schemas.microsoft.com/office/drawing/2014/main" id="{06CC9774-7ABF-2792-7EE7-8C91E6EE8107}"/>
              </a:ext>
            </a:extLst>
          </p:cNvPr>
          <p:cNvPicPr>
            <a:picLocks noChangeAspect="1"/>
          </p:cNvPicPr>
          <p:nvPr/>
        </p:nvPicPr>
        <p:blipFill>
          <a:blip r:embed="rId2"/>
          <a:stretch>
            <a:fillRect/>
          </a:stretch>
        </p:blipFill>
        <p:spPr>
          <a:xfrm>
            <a:off x="0" y="0"/>
            <a:ext cx="4823460" cy="8229600"/>
          </a:xfrm>
          <a:prstGeom prst="rect">
            <a:avLst/>
          </a:prstGeom>
        </p:spPr>
      </p:pic>
    </p:spTree>
    <p:extLst>
      <p:ext uri="{BB962C8B-B14F-4D97-AF65-F5344CB8AC3E}">
        <p14:creationId xmlns:p14="http://schemas.microsoft.com/office/powerpoint/2010/main" val="1700307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79321"/>
          </a:xfrm>
          <a:prstGeom prst="rect">
            <a:avLst/>
          </a:prstGeom>
        </p:spPr>
      </p:pic>
      <p:sp>
        <p:nvSpPr>
          <p:cNvPr id="3" name="Text 0"/>
          <p:cNvSpPr/>
          <p:nvPr/>
        </p:nvSpPr>
        <p:spPr>
          <a:xfrm>
            <a:off x="733544" y="2458833"/>
            <a:ext cx="8996124" cy="726400"/>
          </a:xfrm>
          <a:prstGeom prst="rect">
            <a:avLst/>
          </a:prstGeom>
          <a:noFill/>
          <a:ln/>
        </p:spPr>
        <p:txBody>
          <a:bodyPr wrap="none" lIns="0" tIns="0" rIns="0" bIns="0" rtlCol="0" anchor="t"/>
          <a:lstStyle/>
          <a:p>
            <a:pPr marL="0" indent="0">
              <a:lnSpc>
                <a:spcPts val="5700"/>
              </a:lnSpc>
              <a:buNone/>
            </a:pPr>
            <a:r>
              <a:rPr lang="en-US" sz="4550" dirty="0">
                <a:solidFill>
                  <a:srgbClr val="F2F0F4"/>
                </a:solidFill>
                <a:latin typeface="Montserrat" pitchFamily="34" charset="0"/>
                <a:ea typeface="Montserrat" pitchFamily="34" charset="-122"/>
                <a:cs typeface="Montserrat" pitchFamily="34" charset="-120"/>
              </a:rPr>
              <a:t>Stakeholder Engagement Plan</a:t>
            </a:r>
            <a:endParaRPr lang="en-US" sz="4550" dirty="0"/>
          </a:p>
        </p:txBody>
      </p:sp>
      <p:sp>
        <p:nvSpPr>
          <p:cNvPr id="4" name="Shape 1"/>
          <p:cNvSpPr/>
          <p:nvPr/>
        </p:nvSpPr>
        <p:spPr>
          <a:xfrm>
            <a:off x="573524" y="3672173"/>
            <a:ext cx="6385441" cy="1354574"/>
          </a:xfrm>
          <a:prstGeom prst="roundRect">
            <a:avLst>
              <a:gd name="adj" fmla="val 7208"/>
            </a:avLst>
          </a:prstGeom>
          <a:solidFill>
            <a:srgbClr val="31136C"/>
          </a:solidFill>
          <a:ln w="7620">
            <a:solidFill>
              <a:srgbClr val="4A2C85"/>
            </a:solidFill>
            <a:prstDash val="solid"/>
          </a:ln>
        </p:spPr>
        <p:txBody>
          <a:bodyPr/>
          <a:lstStyle/>
          <a:p>
            <a:endParaRPr lang="en-US"/>
          </a:p>
        </p:txBody>
      </p:sp>
      <p:sp>
        <p:nvSpPr>
          <p:cNvPr id="5" name="Text 2"/>
          <p:cNvSpPr/>
          <p:nvPr/>
        </p:nvSpPr>
        <p:spPr>
          <a:xfrm>
            <a:off x="733544" y="3934681"/>
            <a:ext cx="8867657" cy="883572"/>
          </a:xfrm>
          <a:prstGeom prst="rect">
            <a:avLst/>
          </a:prstGeom>
          <a:noFill/>
          <a:ln/>
        </p:spPr>
        <p:txBody>
          <a:bodyPr wrap="none" lIns="0" tIns="0" rIns="0" bIns="0" rtlCol="0" anchor="t"/>
          <a:lstStyle/>
          <a:p>
            <a:pPr marL="0" indent="0">
              <a:lnSpc>
                <a:spcPts val="2850"/>
              </a:lnSpc>
              <a:buNone/>
            </a:pPr>
            <a:r>
              <a:rPr lang="en-US" sz="2250" dirty="0">
                <a:solidFill>
                  <a:srgbClr val="DCD7E5"/>
                </a:solidFill>
                <a:latin typeface="Montserrat" pitchFamily="34" charset="0"/>
                <a:ea typeface="Montserrat" pitchFamily="34" charset="-122"/>
                <a:cs typeface="Montserrat" pitchFamily="34" charset="-120"/>
              </a:rPr>
              <a:t> Regular meetings with key stakeholders</a:t>
            </a:r>
          </a:p>
          <a:p>
            <a:pPr marL="0" indent="0">
              <a:lnSpc>
                <a:spcPts val="2850"/>
              </a:lnSpc>
              <a:buNone/>
            </a:pPr>
            <a:r>
              <a:rPr lang="en-US" sz="2250" dirty="0">
                <a:solidFill>
                  <a:srgbClr val="DCD7E5"/>
                </a:solidFill>
                <a:latin typeface="Montserrat" pitchFamily="34" charset="0"/>
                <a:ea typeface="Montserrat" pitchFamily="34" charset="-122"/>
                <a:cs typeface="Montserrat" pitchFamily="34" charset="-120"/>
              </a:rPr>
              <a:t> (bi-weekly updates).</a:t>
            </a:r>
            <a:endParaRPr lang="en-US" sz="2250" dirty="0"/>
          </a:p>
        </p:txBody>
      </p:sp>
      <p:sp>
        <p:nvSpPr>
          <p:cNvPr id="7" name="Shape 4"/>
          <p:cNvSpPr/>
          <p:nvPr/>
        </p:nvSpPr>
        <p:spPr>
          <a:xfrm>
            <a:off x="7315200" y="3672173"/>
            <a:ext cx="6741676" cy="1354574"/>
          </a:xfrm>
          <a:prstGeom prst="roundRect">
            <a:avLst>
              <a:gd name="adj" fmla="val 7208"/>
            </a:avLst>
          </a:prstGeom>
          <a:solidFill>
            <a:srgbClr val="31136C"/>
          </a:solidFill>
          <a:ln w="7620">
            <a:solidFill>
              <a:srgbClr val="4A2C85"/>
            </a:solidFill>
            <a:prstDash val="solid"/>
          </a:ln>
        </p:spPr>
        <p:txBody>
          <a:bodyPr/>
          <a:lstStyle/>
          <a:p>
            <a:endParaRPr lang="en-US"/>
          </a:p>
        </p:txBody>
      </p:sp>
      <p:sp>
        <p:nvSpPr>
          <p:cNvPr id="8" name="Text 5"/>
          <p:cNvSpPr/>
          <p:nvPr/>
        </p:nvSpPr>
        <p:spPr>
          <a:xfrm>
            <a:off x="7439025" y="3868400"/>
            <a:ext cx="3192720" cy="520719"/>
          </a:xfrm>
          <a:prstGeom prst="rect">
            <a:avLst/>
          </a:prstGeom>
          <a:noFill/>
          <a:ln/>
        </p:spPr>
        <p:txBody>
          <a:bodyPr wrap="none" lIns="0" tIns="0" rIns="0" bIns="0" rtlCol="0" anchor="t"/>
          <a:lstStyle/>
          <a:p>
            <a:pPr marL="342900" indent="-342900">
              <a:lnSpc>
                <a:spcPts val="2850"/>
              </a:lnSpc>
              <a:buFont typeface="Arial" panose="020B0604020202020204" pitchFamily="34" charset="0"/>
              <a:buChar char="•"/>
            </a:pPr>
            <a:r>
              <a:rPr lang="en-US" sz="2250" dirty="0">
                <a:solidFill>
                  <a:srgbClr val="DCD7E5"/>
                </a:solidFill>
                <a:latin typeface="Montserrat" pitchFamily="34" charset="0"/>
                <a:ea typeface="Montserrat" pitchFamily="34" charset="-122"/>
                <a:cs typeface="Montserrat" pitchFamily="34" charset="-120"/>
              </a:rPr>
              <a:t>Regular project updates and status reports.</a:t>
            </a:r>
          </a:p>
          <a:p>
            <a:pPr marL="342900" indent="-342900">
              <a:lnSpc>
                <a:spcPts val="2850"/>
              </a:lnSpc>
              <a:buFont typeface="Arial" panose="020B0604020202020204" pitchFamily="34" charset="0"/>
              <a:buChar char="•"/>
            </a:pPr>
            <a:r>
              <a:rPr lang="en-US" sz="2250" dirty="0">
                <a:solidFill>
                  <a:srgbClr val="DCD7E5"/>
                </a:solidFill>
                <a:latin typeface="Montserrat" pitchFamily="34" charset="0"/>
                <a:ea typeface="Montserrat" pitchFamily="34" charset="-122"/>
                <a:cs typeface="Montserrat" pitchFamily="34" charset="-120"/>
              </a:rPr>
              <a:t>Stakeholder feedback sessions.</a:t>
            </a:r>
          </a:p>
        </p:txBody>
      </p:sp>
      <p:sp>
        <p:nvSpPr>
          <p:cNvPr id="10" name="Shape 7"/>
          <p:cNvSpPr/>
          <p:nvPr/>
        </p:nvSpPr>
        <p:spPr>
          <a:xfrm>
            <a:off x="573522" y="5915990"/>
            <a:ext cx="6385441" cy="1354574"/>
          </a:xfrm>
          <a:prstGeom prst="roundRect">
            <a:avLst>
              <a:gd name="adj" fmla="val 7208"/>
            </a:avLst>
          </a:prstGeom>
          <a:solidFill>
            <a:srgbClr val="31136C"/>
          </a:solidFill>
          <a:ln w="7620">
            <a:solidFill>
              <a:srgbClr val="4A2C85"/>
            </a:solidFill>
            <a:prstDash val="solid"/>
          </a:ln>
        </p:spPr>
        <p:txBody>
          <a:bodyPr/>
          <a:lstStyle/>
          <a:p>
            <a:endParaRPr lang="en-US"/>
          </a:p>
        </p:txBody>
      </p:sp>
      <p:sp>
        <p:nvSpPr>
          <p:cNvPr id="11" name="Text 8"/>
          <p:cNvSpPr/>
          <p:nvPr/>
        </p:nvSpPr>
        <p:spPr>
          <a:xfrm>
            <a:off x="718936" y="6118824"/>
            <a:ext cx="6385439" cy="685157"/>
          </a:xfrm>
          <a:prstGeom prst="rect">
            <a:avLst/>
          </a:prstGeom>
          <a:noFill/>
          <a:ln/>
        </p:spPr>
        <p:txBody>
          <a:bodyPr wrap="none" lIns="0" tIns="0" rIns="0" bIns="0" rtlCol="0" anchor="t"/>
          <a:lstStyle/>
          <a:p>
            <a:pPr marL="0" indent="0">
              <a:lnSpc>
                <a:spcPts val="2850"/>
              </a:lnSpc>
              <a:buNone/>
            </a:pPr>
            <a:r>
              <a:rPr lang="en-US" sz="2250" dirty="0">
                <a:solidFill>
                  <a:srgbClr val="DCD7E5"/>
                </a:solidFill>
                <a:latin typeface="Montserrat" pitchFamily="34" charset="0"/>
                <a:ea typeface="Montserrat" pitchFamily="34" charset="-122"/>
                <a:cs typeface="Montserrat" pitchFamily="34" charset="-120"/>
              </a:rPr>
              <a:t>Continuous alignment sessions to ensure </a:t>
            </a:r>
          </a:p>
          <a:p>
            <a:pPr marL="0" indent="0">
              <a:lnSpc>
                <a:spcPts val="2850"/>
              </a:lnSpc>
              <a:buNone/>
            </a:pPr>
            <a:r>
              <a:rPr lang="en-US" sz="2250" dirty="0">
                <a:solidFill>
                  <a:srgbClr val="DCD7E5"/>
                </a:solidFill>
                <a:latin typeface="Montserrat" pitchFamily="34" charset="0"/>
                <a:ea typeface="Montserrat" pitchFamily="34" charset="-122"/>
                <a:cs typeface="Montserrat" pitchFamily="34" charset="-120"/>
              </a:rPr>
              <a:t>mutual understanding and support</a:t>
            </a:r>
            <a:endParaRPr lang="en-US" sz="2250" dirty="0"/>
          </a:p>
        </p:txBody>
      </p:sp>
      <p:sp>
        <p:nvSpPr>
          <p:cNvPr id="13" name="Shape 10"/>
          <p:cNvSpPr/>
          <p:nvPr/>
        </p:nvSpPr>
        <p:spPr>
          <a:xfrm>
            <a:off x="7322819" y="5915990"/>
            <a:ext cx="6617851" cy="1354574"/>
          </a:xfrm>
          <a:prstGeom prst="roundRect">
            <a:avLst>
              <a:gd name="adj" fmla="val 7208"/>
            </a:avLst>
          </a:prstGeom>
          <a:solidFill>
            <a:srgbClr val="31136C"/>
          </a:solidFill>
          <a:ln w="7620">
            <a:solidFill>
              <a:srgbClr val="4A2C85"/>
            </a:solidFill>
            <a:prstDash val="solid"/>
          </a:ln>
        </p:spPr>
        <p:txBody>
          <a:bodyPr/>
          <a:lstStyle/>
          <a:p>
            <a:endParaRPr lang="en-US"/>
          </a:p>
        </p:txBody>
      </p:sp>
      <p:sp>
        <p:nvSpPr>
          <p:cNvPr id="14" name="Text 11"/>
          <p:cNvSpPr/>
          <p:nvPr/>
        </p:nvSpPr>
        <p:spPr>
          <a:xfrm>
            <a:off x="7439025" y="6024146"/>
            <a:ext cx="6210821" cy="874514"/>
          </a:xfrm>
          <a:prstGeom prst="rect">
            <a:avLst/>
          </a:prstGeom>
          <a:noFill/>
          <a:ln/>
        </p:spPr>
        <p:txBody>
          <a:bodyPr wrap="none" lIns="0" tIns="0" rIns="0" bIns="0" rtlCol="0" anchor="t"/>
          <a:lstStyle/>
          <a:p>
            <a:pPr marL="0" indent="0">
              <a:lnSpc>
                <a:spcPts val="2850"/>
              </a:lnSpc>
              <a:buNone/>
            </a:pPr>
            <a:r>
              <a:rPr lang="en-US" sz="2250" dirty="0">
                <a:solidFill>
                  <a:srgbClr val="DCD7E5"/>
                </a:solidFill>
                <a:latin typeface="Montserrat" pitchFamily="34" charset="0"/>
                <a:ea typeface="Montserrat" pitchFamily="34" charset="-122"/>
                <a:cs typeface="Montserrat" pitchFamily="34" charset="-120"/>
              </a:rPr>
              <a:t>Tools: Use project management software</a:t>
            </a:r>
          </a:p>
          <a:p>
            <a:pPr marL="0" indent="0">
              <a:lnSpc>
                <a:spcPts val="2850"/>
              </a:lnSpc>
              <a:buNone/>
            </a:pPr>
            <a:r>
              <a:rPr lang="en-US" sz="2250" dirty="0">
                <a:solidFill>
                  <a:srgbClr val="DCD7E5"/>
                </a:solidFill>
                <a:latin typeface="Montserrat" pitchFamily="34" charset="0"/>
                <a:ea typeface="Montserrat" pitchFamily="34" charset="-122"/>
                <a:cs typeface="Montserrat" pitchFamily="34" charset="-120"/>
              </a:rPr>
              <a:t>(e.g., JIRA, Microsoft Teams) to track progress </a:t>
            </a:r>
          </a:p>
          <a:p>
            <a:pPr marL="0" indent="0">
              <a:lnSpc>
                <a:spcPts val="2850"/>
              </a:lnSpc>
              <a:buNone/>
            </a:pPr>
            <a:r>
              <a:rPr lang="en-US" sz="2250" dirty="0">
                <a:solidFill>
                  <a:srgbClr val="DCD7E5"/>
                </a:solidFill>
                <a:latin typeface="Montserrat" pitchFamily="34" charset="0"/>
                <a:ea typeface="Montserrat" pitchFamily="34" charset="-122"/>
                <a:cs typeface="Montserrat" pitchFamily="34" charset="-120"/>
              </a:rPr>
              <a:t>and feedback</a:t>
            </a:r>
            <a:endParaRPr lang="en-US" sz="22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926902" y="2753230"/>
            <a:ext cx="7540109" cy="745927"/>
          </a:xfrm>
          <a:prstGeom prst="rect">
            <a:avLst/>
          </a:prstGeom>
          <a:noFill/>
          <a:ln/>
        </p:spPr>
        <p:txBody>
          <a:bodyPr wrap="none" lIns="0" tIns="0" rIns="0" bIns="0" rtlCol="0" anchor="t"/>
          <a:lstStyle/>
          <a:p>
            <a:pPr marL="0" indent="0">
              <a:lnSpc>
                <a:spcPts val="5850"/>
              </a:lnSpc>
              <a:buNone/>
            </a:pPr>
            <a:r>
              <a:rPr lang="en-US" sz="4400" dirty="0">
                <a:solidFill>
                  <a:srgbClr val="F2F0F4"/>
                </a:solidFill>
                <a:latin typeface="Montserrat" pitchFamily="34" charset="0"/>
                <a:ea typeface="Montserrat" pitchFamily="34" charset="-122"/>
                <a:cs typeface="Montserrat" pitchFamily="34" charset="-120"/>
              </a:rPr>
              <a:t>Communication Strategy</a:t>
            </a:r>
            <a:endParaRPr lang="en-US" sz="4400" dirty="0"/>
          </a:p>
        </p:txBody>
      </p:sp>
      <p:pic>
        <p:nvPicPr>
          <p:cNvPr id="13" name="Image 0" descr="preencoded.png">
            <a:extLst>
              <a:ext uri="{FF2B5EF4-FFF2-40B4-BE49-F238E27FC236}">
                <a16:creationId xmlns:a16="http://schemas.microsoft.com/office/drawing/2014/main" id="{A6FF3500-E7CC-6857-D1D9-3FEF85840077}"/>
              </a:ext>
            </a:extLst>
          </p:cNvPr>
          <p:cNvPicPr>
            <a:picLocks noChangeAspect="1"/>
          </p:cNvPicPr>
          <p:nvPr/>
        </p:nvPicPr>
        <p:blipFill>
          <a:blip r:embed="rId3"/>
          <a:stretch>
            <a:fillRect/>
          </a:stretch>
        </p:blipFill>
        <p:spPr>
          <a:xfrm>
            <a:off x="0" y="0"/>
            <a:ext cx="14630400" cy="2567509"/>
          </a:xfrm>
          <a:prstGeom prst="rect">
            <a:avLst/>
          </a:prstGeom>
        </p:spPr>
      </p:pic>
      <p:sp>
        <p:nvSpPr>
          <p:cNvPr id="2" name="Shape 1">
            <a:extLst>
              <a:ext uri="{FF2B5EF4-FFF2-40B4-BE49-F238E27FC236}">
                <a16:creationId xmlns:a16="http://schemas.microsoft.com/office/drawing/2014/main" id="{BF6EED4C-6580-C584-644F-DDBA530AF8E3}"/>
              </a:ext>
            </a:extLst>
          </p:cNvPr>
          <p:cNvSpPr/>
          <p:nvPr/>
        </p:nvSpPr>
        <p:spPr>
          <a:xfrm>
            <a:off x="573524" y="3823012"/>
            <a:ext cx="6385441" cy="1354574"/>
          </a:xfrm>
          <a:prstGeom prst="roundRect">
            <a:avLst>
              <a:gd name="adj" fmla="val 7208"/>
            </a:avLst>
          </a:prstGeom>
          <a:solidFill>
            <a:srgbClr val="31136C"/>
          </a:solidFill>
          <a:ln w="7620">
            <a:solidFill>
              <a:srgbClr val="4A2C85"/>
            </a:solidFill>
            <a:prstDash val="solid"/>
          </a:ln>
        </p:spPr>
        <p:txBody>
          <a:bodyPr/>
          <a:lstStyle/>
          <a:p>
            <a:endParaRPr lang="en-US"/>
          </a:p>
        </p:txBody>
      </p:sp>
      <p:sp>
        <p:nvSpPr>
          <p:cNvPr id="14" name="Shape 1">
            <a:extLst>
              <a:ext uri="{FF2B5EF4-FFF2-40B4-BE49-F238E27FC236}">
                <a16:creationId xmlns:a16="http://schemas.microsoft.com/office/drawing/2014/main" id="{4103284F-5C40-1FD6-A5EC-9C8A5462D340}"/>
              </a:ext>
            </a:extLst>
          </p:cNvPr>
          <p:cNvSpPr/>
          <p:nvPr/>
        </p:nvSpPr>
        <p:spPr>
          <a:xfrm>
            <a:off x="573524" y="6055436"/>
            <a:ext cx="6385441" cy="1354574"/>
          </a:xfrm>
          <a:prstGeom prst="roundRect">
            <a:avLst>
              <a:gd name="adj" fmla="val 7208"/>
            </a:avLst>
          </a:prstGeom>
          <a:solidFill>
            <a:srgbClr val="31136C"/>
          </a:solidFill>
          <a:ln w="7620">
            <a:solidFill>
              <a:srgbClr val="4A2C85"/>
            </a:solidFill>
            <a:prstDash val="solid"/>
          </a:ln>
        </p:spPr>
        <p:txBody>
          <a:bodyPr/>
          <a:lstStyle/>
          <a:p>
            <a:endParaRPr lang="en-US"/>
          </a:p>
        </p:txBody>
      </p:sp>
      <p:sp>
        <p:nvSpPr>
          <p:cNvPr id="15" name="Shape 1">
            <a:extLst>
              <a:ext uri="{FF2B5EF4-FFF2-40B4-BE49-F238E27FC236}">
                <a16:creationId xmlns:a16="http://schemas.microsoft.com/office/drawing/2014/main" id="{4EC1B2BB-02ED-C57B-F515-7CB733192C18}"/>
              </a:ext>
            </a:extLst>
          </p:cNvPr>
          <p:cNvSpPr/>
          <p:nvPr/>
        </p:nvSpPr>
        <p:spPr>
          <a:xfrm>
            <a:off x="7559456" y="6023751"/>
            <a:ext cx="6385441" cy="1354574"/>
          </a:xfrm>
          <a:prstGeom prst="roundRect">
            <a:avLst>
              <a:gd name="adj" fmla="val 7208"/>
            </a:avLst>
          </a:prstGeom>
          <a:solidFill>
            <a:srgbClr val="31136C"/>
          </a:solidFill>
          <a:ln w="7620">
            <a:solidFill>
              <a:srgbClr val="4A2C85"/>
            </a:solidFill>
            <a:prstDash val="solid"/>
          </a:ln>
        </p:spPr>
        <p:txBody>
          <a:bodyPr/>
          <a:lstStyle/>
          <a:p>
            <a:endParaRPr lang="en-US"/>
          </a:p>
        </p:txBody>
      </p:sp>
      <p:sp>
        <p:nvSpPr>
          <p:cNvPr id="16" name="Shape 1">
            <a:extLst>
              <a:ext uri="{FF2B5EF4-FFF2-40B4-BE49-F238E27FC236}">
                <a16:creationId xmlns:a16="http://schemas.microsoft.com/office/drawing/2014/main" id="{D0183AF5-58FD-755C-4ACC-45EDD6A010C3}"/>
              </a:ext>
            </a:extLst>
          </p:cNvPr>
          <p:cNvSpPr/>
          <p:nvPr/>
        </p:nvSpPr>
        <p:spPr>
          <a:xfrm>
            <a:off x="7559456" y="3823992"/>
            <a:ext cx="6385441" cy="1354574"/>
          </a:xfrm>
          <a:prstGeom prst="roundRect">
            <a:avLst>
              <a:gd name="adj" fmla="val 7208"/>
            </a:avLst>
          </a:prstGeom>
          <a:solidFill>
            <a:srgbClr val="31136C"/>
          </a:solidFill>
          <a:ln w="7620">
            <a:solidFill>
              <a:srgbClr val="4A2C85"/>
            </a:solidFill>
            <a:prstDash val="solid"/>
          </a:ln>
        </p:spPr>
        <p:txBody>
          <a:bodyPr/>
          <a:lstStyle/>
          <a:p>
            <a:endParaRPr lang="en-US" dirty="0"/>
          </a:p>
        </p:txBody>
      </p:sp>
      <p:sp>
        <p:nvSpPr>
          <p:cNvPr id="17" name="Text 2">
            <a:extLst>
              <a:ext uri="{FF2B5EF4-FFF2-40B4-BE49-F238E27FC236}">
                <a16:creationId xmlns:a16="http://schemas.microsoft.com/office/drawing/2014/main" id="{C999B841-564E-DBBF-4BBE-42A2D7116FAD}"/>
              </a:ext>
            </a:extLst>
          </p:cNvPr>
          <p:cNvSpPr/>
          <p:nvPr/>
        </p:nvSpPr>
        <p:spPr>
          <a:xfrm>
            <a:off x="926902" y="4034454"/>
            <a:ext cx="9370577" cy="1128269"/>
          </a:xfrm>
          <a:prstGeom prst="rect">
            <a:avLst/>
          </a:prstGeom>
          <a:noFill/>
          <a:ln/>
        </p:spPr>
        <p:txBody>
          <a:bodyPr wrap="none" lIns="0" tIns="0" rIns="0" bIns="0" rtlCol="0" anchor="t"/>
          <a:lstStyle/>
          <a:p>
            <a:pPr marL="0" indent="0">
              <a:lnSpc>
                <a:spcPts val="2850"/>
              </a:lnSpc>
              <a:buNone/>
            </a:pPr>
            <a:r>
              <a:rPr lang="en-US" sz="2250" dirty="0">
                <a:solidFill>
                  <a:srgbClr val="DCD7E5"/>
                </a:solidFill>
                <a:latin typeface="Montserrat" pitchFamily="34" charset="0"/>
                <a:ea typeface="Montserrat" pitchFamily="34" charset="-122"/>
                <a:cs typeface="Montserrat" pitchFamily="34" charset="-120"/>
              </a:rPr>
              <a:t>	Weekly Updates </a:t>
            </a:r>
          </a:p>
          <a:p>
            <a:pPr marL="0" indent="0">
              <a:lnSpc>
                <a:spcPts val="2850"/>
              </a:lnSpc>
              <a:buNone/>
            </a:pPr>
            <a:r>
              <a:rPr lang="en-US" sz="2250" dirty="0">
                <a:solidFill>
                  <a:srgbClr val="DCD7E5"/>
                </a:solidFill>
                <a:latin typeface="Montserrat" pitchFamily="34" charset="0"/>
                <a:ea typeface="Montserrat" pitchFamily="34" charset="-122"/>
                <a:cs typeface="Montserrat" pitchFamily="34" charset="-120"/>
              </a:rPr>
              <a:t>     Email newsletters to stakeholders.</a:t>
            </a:r>
            <a:endParaRPr lang="en-US" sz="2250" dirty="0"/>
          </a:p>
        </p:txBody>
      </p:sp>
      <p:sp>
        <p:nvSpPr>
          <p:cNvPr id="18" name="Text 2">
            <a:extLst>
              <a:ext uri="{FF2B5EF4-FFF2-40B4-BE49-F238E27FC236}">
                <a16:creationId xmlns:a16="http://schemas.microsoft.com/office/drawing/2014/main" id="{64E8AE0F-C43A-C1D8-9343-9DFFFE2B77D6}"/>
              </a:ext>
            </a:extLst>
          </p:cNvPr>
          <p:cNvSpPr/>
          <p:nvPr/>
        </p:nvSpPr>
        <p:spPr>
          <a:xfrm>
            <a:off x="7671437" y="4066139"/>
            <a:ext cx="9370577" cy="1128269"/>
          </a:xfrm>
          <a:prstGeom prst="rect">
            <a:avLst/>
          </a:prstGeom>
          <a:noFill/>
          <a:ln/>
        </p:spPr>
        <p:txBody>
          <a:bodyPr wrap="none" lIns="0" tIns="0" rIns="0" bIns="0" rtlCol="0" anchor="t"/>
          <a:lstStyle/>
          <a:p>
            <a:pPr marL="0" indent="0">
              <a:lnSpc>
                <a:spcPts val="2850"/>
              </a:lnSpc>
              <a:buNone/>
            </a:pPr>
            <a:r>
              <a:rPr lang="en-US" sz="2250" dirty="0">
                <a:solidFill>
                  <a:srgbClr val="DCD7E5"/>
                </a:solidFill>
                <a:latin typeface="Montserrat" pitchFamily="34" charset="0"/>
                <a:ea typeface="Montserrat" pitchFamily="34" charset="-122"/>
                <a:cs typeface="Montserrat" pitchFamily="34" charset="-120"/>
              </a:rPr>
              <a:t>	Monthly Status Reports     </a:t>
            </a:r>
          </a:p>
          <a:p>
            <a:pPr marL="0" indent="0">
              <a:lnSpc>
                <a:spcPts val="2850"/>
              </a:lnSpc>
              <a:buNone/>
            </a:pPr>
            <a:r>
              <a:rPr lang="en-US" sz="2250" dirty="0">
                <a:solidFill>
                  <a:srgbClr val="DCD7E5"/>
                </a:solidFill>
                <a:latin typeface="Montserrat" pitchFamily="34" charset="0"/>
                <a:ea typeface="Montserrat" pitchFamily="34" charset="-122"/>
                <a:cs typeface="Montserrat" pitchFamily="34" charset="-120"/>
              </a:rPr>
              <a:t>        Detailed project status reports.</a:t>
            </a:r>
            <a:endParaRPr lang="en-US" sz="2250" dirty="0"/>
          </a:p>
        </p:txBody>
      </p:sp>
      <p:sp>
        <p:nvSpPr>
          <p:cNvPr id="19" name="Text 2">
            <a:extLst>
              <a:ext uri="{FF2B5EF4-FFF2-40B4-BE49-F238E27FC236}">
                <a16:creationId xmlns:a16="http://schemas.microsoft.com/office/drawing/2014/main" id="{48C31B21-B750-4152-0A2B-DFB8BABC9C21}"/>
              </a:ext>
            </a:extLst>
          </p:cNvPr>
          <p:cNvSpPr/>
          <p:nvPr/>
        </p:nvSpPr>
        <p:spPr>
          <a:xfrm>
            <a:off x="685504" y="6281741"/>
            <a:ext cx="9508212" cy="1128269"/>
          </a:xfrm>
          <a:prstGeom prst="rect">
            <a:avLst/>
          </a:prstGeom>
          <a:noFill/>
          <a:ln/>
        </p:spPr>
        <p:txBody>
          <a:bodyPr wrap="none" lIns="0" tIns="0" rIns="0" bIns="0" rtlCol="0" anchor="t"/>
          <a:lstStyle/>
          <a:p>
            <a:pPr marL="0" indent="0">
              <a:lnSpc>
                <a:spcPts val="2850"/>
              </a:lnSpc>
              <a:buNone/>
            </a:pPr>
            <a:r>
              <a:rPr lang="en-US" sz="2250" dirty="0">
                <a:solidFill>
                  <a:srgbClr val="DCD7E5"/>
                </a:solidFill>
                <a:latin typeface="Montserrat" pitchFamily="34" charset="0"/>
                <a:ea typeface="Montserrat" pitchFamily="34" charset="-122"/>
                <a:cs typeface="Montserrat" pitchFamily="34" charset="-120"/>
              </a:rPr>
              <a:t>	Post-Launch Communication     </a:t>
            </a:r>
          </a:p>
          <a:p>
            <a:pPr marL="0" indent="0">
              <a:lnSpc>
                <a:spcPts val="2850"/>
              </a:lnSpc>
              <a:buNone/>
            </a:pPr>
            <a:r>
              <a:rPr lang="en-US" sz="2250" dirty="0">
                <a:solidFill>
                  <a:srgbClr val="DCD7E5"/>
                </a:solidFill>
                <a:latin typeface="Montserrat" pitchFamily="34" charset="0"/>
                <a:ea typeface="Montserrat" pitchFamily="34" charset="-122"/>
                <a:cs typeface="Montserrat" pitchFamily="34" charset="-120"/>
              </a:rPr>
              <a:t>Training resources and customer support </a:t>
            </a:r>
          </a:p>
          <a:p>
            <a:pPr marL="0" indent="0">
              <a:lnSpc>
                <a:spcPts val="2850"/>
              </a:lnSpc>
              <a:buNone/>
            </a:pPr>
            <a:r>
              <a:rPr lang="en-US" sz="2250" dirty="0">
                <a:solidFill>
                  <a:srgbClr val="DCD7E5"/>
                </a:solidFill>
                <a:latin typeface="Montserrat" pitchFamily="34" charset="0"/>
                <a:ea typeface="Montserrat" pitchFamily="34" charset="-122"/>
                <a:cs typeface="Montserrat" pitchFamily="34" charset="-120"/>
              </a:rPr>
              <a:t>Channels.</a:t>
            </a:r>
            <a:endParaRPr lang="en-US" sz="2250" dirty="0"/>
          </a:p>
        </p:txBody>
      </p:sp>
      <p:sp>
        <p:nvSpPr>
          <p:cNvPr id="20" name="Text 2">
            <a:extLst>
              <a:ext uri="{FF2B5EF4-FFF2-40B4-BE49-F238E27FC236}">
                <a16:creationId xmlns:a16="http://schemas.microsoft.com/office/drawing/2014/main" id="{AF6A50A5-D382-2720-238A-30B0F2F2CE2C}"/>
              </a:ext>
            </a:extLst>
          </p:cNvPr>
          <p:cNvSpPr/>
          <p:nvPr/>
        </p:nvSpPr>
        <p:spPr>
          <a:xfrm>
            <a:off x="7559456" y="6128903"/>
            <a:ext cx="9370577" cy="1128269"/>
          </a:xfrm>
          <a:prstGeom prst="rect">
            <a:avLst/>
          </a:prstGeom>
          <a:noFill/>
          <a:ln/>
        </p:spPr>
        <p:txBody>
          <a:bodyPr wrap="none" lIns="0" tIns="0" rIns="0" bIns="0" rtlCol="0" anchor="t"/>
          <a:lstStyle/>
          <a:p>
            <a:pPr marL="0" indent="0">
              <a:lnSpc>
                <a:spcPts val="2850"/>
              </a:lnSpc>
              <a:buNone/>
            </a:pPr>
            <a:r>
              <a:rPr lang="en-US" sz="2250" dirty="0">
                <a:solidFill>
                  <a:srgbClr val="DCD7E5"/>
                </a:solidFill>
                <a:latin typeface="Montserrat" pitchFamily="34" charset="0"/>
                <a:ea typeface="Montserrat" pitchFamily="34" charset="-122"/>
                <a:cs typeface="Montserrat" pitchFamily="34" charset="-120"/>
              </a:rPr>
              <a:t>		Town Halls</a:t>
            </a:r>
          </a:p>
          <a:p>
            <a:pPr marL="0" indent="0">
              <a:lnSpc>
                <a:spcPts val="2850"/>
              </a:lnSpc>
              <a:buNone/>
            </a:pPr>
            <a:r>
              <a:rPr lang="en-US" sz="2250" dirty="0">
                <a:solidFill>
                  <a:srgbClr val="DCD7E5"/>
                </a:solidFill>
                <a:latin typeface="Montserrat" pitchFamily="34" charset="0"/>
                <a:ea typeface="Montserrat" pitchFamily="34" charset="-122"/>
                <a:cs typeface="Montserrat" pitchFamily="34" charset="-120"/>
              </a:rPr>
              <a:t>  Monthly meetings Q&amp;A on downstream </a:t>
            </a:r>
          </a:p>
          <a:p>
            <a:pPr marL="0" indent="0">
              <a:lnSpc>
                <a:spcPts val="2850"/>
              </a:lnSpc>
              <a:buNone/>
            </a:pPr>
            <a:r>
              <a:rPr lang="en-US" sz="2250" dirty="0">
                <a:solidFill>
                  <a:srgbClr val="DCD7E5"/>
                </a:solidFill>
                <a:latin typeface="Montserrat" pitchFamily="34" charset="0"/>
                <a:ea typeface="Montserrat" pitchFamily="34" charset="-122"/>
                <a:cs typeface="Montserrat" pitchFamily="34" charset="-120"/>
              </a:rPr>
              <a:t>  and upstream issues.</a:t>
            </a:r>
            <a:endParaRPr lang="en-US" sz="22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59184E-65A3-C376-C101-A3541E9C31D2}"/>
              </a:ext>
            </a:extLst>
          </p:cNvPr>
          <p:cNvPicPr>
            <a:picLocks noChangeAspect="1"/>
          </p:cNvPicPr>
          <p:nvPr/>
        </p:nvPicPr>
        <p:blipFill>
          <a:blip r:embed="rId2"/>
          <a:stretch>
            <a:fillRect/>
          </a:stretch>
        </p:blipFill>
        <p:spPr>
          <a:xfrm>
            <a:off x="7536180" y="840258"/>
            <a:ext cx="5867400" cy="6575598"/>
          </a:xfrm>
          <a:prstGeom prst="rect">
            <a:avLst/>
          </a:prstGeom>
        </p:spPr>
      </p:pic>
      <p:pic>
        <p:nvPicPr>
          <p:cNvPr id="3" name="Picture 2">
            <a:extLst>
              <a:ext uri="{FF2B5EF4-FFF2-40B4-BE49-F238E27FC236}">
                <a16:creationId xmlns:a16="http://schemas.microsoft.com/office/drawing/2014/main" id="{8A97C08F-7FA8-0720-98AD-2282DEBB055A}"/>
              </a:ext>
            </a:extLst>
          </p:cNvPr>
          <p:cNvPicPr>
            <a:picLocks noChangeAspect="1"/>
          </p:cNvPicPr>
          <p:nvPr/>
        </p:nvPicPr>
        <p:blipFill>
          <a:blip r:embed="rId3"/>
          <a:stretch>
            <a:fillRect/>
          </a:stretch>
        </p:blipFill>
        <p:spPr>
          <a:xfrm>
            <a:off x="586741" y="840258"/>
            <a:ext cx="5753100" cy="6543675"/>
          </a:xfrm>
          <a:prstGeom prst="rect">
            <a:avLst/>
          </a:prstGeom>
        </p:spPr>
      </p:pic>
    </p:spTree>
    <p:extLst>
      <p:ext uri="{BB962C8B-B14F-4D97-AF65-F5344CB8AC3E}">
        <p14:creationId xmlns:p14="http://schemas.microsoft.com/office/powerpoint/2010/main" val="1139685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751558" y="2571750"/>
            <a:ext cx="7415927" cy="1543050"/>
          </a:xfrm>
          <a:prstGeom prst="rect">
            <a:avLst/>
          </a:prstGeom>
          <a:noFill/>
          <a:ln/>
        </p:spPr>
        <p:txBody>
          <a:bodyPr wrap="square" lIns="0" tIns="0" rIns="0" bIns="0" rtlCol="0" anchor="t"/>
          <a:lstStyle/>
          <a:p>
            <a:pPr marL="0" indent="0">
              <a:lnSpc>
                <a:spcPts val="6050"/>
              </a:lnSpc>
              <a:buNone/>
            </a:pPr>
            <a:r>
              <a:rPr lang="en-US" sz="4850" dirty="0">
                <a:solidFill>
                  <a:srgbClr val="F2F0F4"/>
                </a:solidFill>
                <a:latin typeface="Montserrat" pitchFamily="34" charset="0"/>
              </a:rPr>
              <a:t>			Q &amp; A</a:t>
            </a:r>
            <a:endParaRPr lang="en-US" sz="48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3346371"/>
            <a:ext cx="6172200"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Thank You</a:t>
            </a:r>
            <a:endParaRPr lang="en-US" sz="4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 1"/>
          <p:cNvSpPr/>
          <p:nvPr/>
        </p:nvSpPr>
        <p:spPr>
          <a:xfrm>
            <a:off x="687789" y="4741687"/>
            <a:ext cx="13676244" cy="5442868"/>
          </a:xfrm>
          <a:prstGeom prst="rect">
            <a:avLst/>
          </a:prstGeom>
          <a:noFill/>
          <a:ln/>
        </p:spPr>
        <p:txBody>
          <a:bodyPr wrap="square" lIns="0" tIns="0" rIns="0" bIns="0" rtlCol="0" anchor="t"/>
          <a:lstStyle/>
          <a:p>
            <a:pPr marL="342900" indent="-342900">
              <a:lnSpc>
                <a:spcPts val="3100"/>
              </a:lnSpc>
              <a:buFont typeface="Wingdings" panose="05000000000000000000" pitchFamily="2" charset="2"/>
              <a:buChar char="Ø"/>
            </a:pPr>
            <a:r>
              <a:rPr lang="en-US" sz="2200" dirty="0">
                <a:solidFill>
                  <a:srgbClr val="DCD7E5"/>
                </a:solidFill>
                <a:latin typeface="Heebo" pitchFamily="34" charset="0"/>
                <a:ea typeface="Heebo" pitchFamily="34" charset="-122"/>
                <a:cs typeface="Heebo" pitchFamily="34" charset="-120"/>
              </a:rPr>
              <a:t>The purpose of the HSBC global digital banking platform overhaul is to transform and modernize HSBC’s digital banking infrastructure to enhance customer satisfaction, fortify security, and optimize operational efficiency. This initiative is crucial for maintaining HSBC’s position as a leader in digital banking and adapting to evolving market demands and regulatory requirements. </a:t>
            </a:r>
          </a:p>
          <a:p>
            <a:pPr marL="342900" indent="-342900">
              <a:lnSpc>
                <a:spcPts val="3100"/>
              </a:lnSpc>
              <a:buFont typeface="Wingdings" panose="05000000000000000000" pitchFamily="2" charset="2"/>
              <a:buChar char="Ø"/>
            </a:pPr>
            <a:endParaRPr lang="en-US" sz="2200" dirty="0">
              <a:solidFill>
                <a:srgbClr val="DCD7E5"/>
              </a:solidFill>
              <a:latin typeface="Heebo" pitchFamily="34" charset="0"/>
              <a:ea typeface="Heebo" pitchFamily="34" charset="-122"/>
              <a:cs typeface="Heebo" pitchFamily="34" charset="-120"/>
            </a:endParaRPr>
          </a:p>
          <a:p>
            <a:pPr marL="342900" indent="-342900">
              <a:lnSpc>
                <a:spcPts val="3100"/>
              </a:lnSpc>
              <a:buFont typeface="Wingdings" panose="05000000000000000000" pitchFamily="2" charset="2"/>
              <a:buChar char="Ø"/>
            </a:pPr>
            <a:r>
              <a:rPr lang="en-US" sz="2200" dirty="0">
                <a:solidFill>
                  <a:srgbClr val="DCD7E5"/>
                </a:solidFill>
                <a:latin typeface="Heebo" pitchFamily="34" charset="0"/>
                <a:ea typeface="Heebo" pitchFamily="34" charset="-122"/>
                <a:cs typeface="Heebo" pitchFamily="34" charset="-120"/>
              </a:rPr>
              <a:t>Project Sponsor: Global Head of Digital Banking.</a:t>
            </a:r>
          </a:p>
          <a:p>
            <a:pPr>
              <a:lnSpc>
                <a:spcPts val="3100"/>
              </a:lnSpc>
            </a:pPr>
            <a:endParaRPr lang="en-US" sz="2200" dirty="0">
              <a:solidFill>
                <a:srgbClr val="DCD7E5"/>
              </a:solidFill>
              <a:latin typeface="Heebo" pitchFamily="34" charset="0"/>
              <a:ea typeface="Heebo" pitchFamily="34" charset="-122"/>
              <a:cs typeface="Heebo" pitchFamily="34" charset="-120"/>
            </a:endParaRPr>
          </a:p>
          <a:p>
            <a:pPr marL="0" indent="0">
              <a:lnSpc>
                <a:spcPts val="3100"/>
              </a:lnSpc>
              <a:buNone/>
            </a:pPr>
            <a:r>
              <a:rPr lang="en-US" sz="1900" dirty="0">
                <a:solidFill>
                  <a:srgbClr val="DCD7E5"/>
                </a:solidFill>
                <a:latin typeface="Heebo" pitchFamily="34" charset="0"/>
                <a:ea typeface="Heebo" pitchFamily="34" charset="-122"/>
                <a:cs typeface="Heebo" pitchFamily="34" charset="-120"/>
              </a:rPr>
              <a:t>             </a:t>
            </a:r>
          </a:p>
        </p:txBody>
      </p:sp>
      <p:sp>
        <p:nvSpPr>
          <p:cNvPr id="8" name="Text 0">
            <a:extLst>
              <a:ext uri="{FF2B5EF4-FFF2-40B4-BE49-F238E27FC236}">
                <a16:creationId xmlns:a16="http://schemas.microsoft.com/office/drawing/2014/main" id="{E554468C-2C49-7D06-4EF7-692761696386}"/>
              </a:ext>
            </a:extLst>
          </p:cNvPr>
          <p:cNvSpPr/>
          <p:nvPr/>
        </p:nvSpPr>
        <p:spPr>
          <a:xfrm>
            <a:off x="4005469" y="3527200"/>
            <a:ext cx="6172200"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Project Overview</a:t>
            </a:r>
            <a:endParaRPr lang="en-US" sz="4850" dirty="0"/>
          </a:p>
        </p:txBody>
      </p:sp>
      <p:pic>
        <p:nvPicPr>
          <p:cNvPr id="3" name="Image 0" descr="preencoded.png">
            <a:extLst>
              <a:ext uri="{FF2B5EF4-FFF2-40B4-BE49-F238E27FC236}">
                <a16:creationId xmlns:a16="http://schemas.microsoft.com/office/drawing/2014/main" id="{15C3B19F-2A0B-9FEA-E4A4-09FEB43EBDCE}"/>
              </a:ext>
            </a:extLst>
          </p:cNvPr>
          <p:cNvPicPr>
            <a:picLocks noChangeAspect="1"/>
          </p:cNvPicPr>
          <p:nvPr/>
        </p:nvPicPr>
        <p:blipFill>
          <a:blip r:embed="rId3"/>
          <a:stretch>
            <a:fillRect/>
          </a:stretch>
        </p:blipFill>
        <p:spPr>
          <a:xfrm>
            <a:off x="0" y="-19953"/>
            <a:ext cx="14630400" cy="3086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702131" y="188867"/>
            <a:ext cx="6172200"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Project Objective</a:t>
            </a:r>
            <a:endParaRPr lang="en-US" sz="4850" dirty="0"/>
          </a:p>
        </p:txBody>
      </p:sp>
      <p:sp>
        <p:nvSpPr>
          <p:cNvPr id="4" name="Shape 1"/>
          <p:cNvSpPr/>
          <p:nvPr/>
        </p:nvSpPr>
        <p:spPr>
          <a:xfrm>
            <a:off x="6301876" y="1664260"/>
            <a:ext cx="555427" cy="555427"/>
          </a:xfrm>
          <a:prstGeom prst="roundRect">
            <a:avLst>
              <a:gd name="adj" fmla="val 18669"/>
            </a:avLst>
          </a:prstGeom>
          <a:solidFill>
            <a:srgbClr val="31136C"/>
          </a:solidFill>
          <a:ln w="15240">
            <a:solidFill>
              <a:srgbClr val="4A2C85"/>
            </a:solidFill>
            <a:prstDash val="solid"/>
          </a:ln>
        </p:spPr>
        <p:txBody>
          <a:bodyPr/>
          <a:lstStyle/>
          <a:p>
            <a:endParaRPr lang="en-US"/>
          </a:p>
        </p:txBody>
      </p:sp>
      <p:sp>
        <p:nvSpPr>
          <p:cNvPr id="5" name="Text 2"/>
          <p:cNvSpPr/>
          <p:nvPr/>
        </p:nvSpPr>
        <p:spPr>
          <a:xfrm>
            <a:off x="6522946" y="1801120"/>
            <a:ext cx="133707" cy="370284"/>
          </a:xfrm>
          <a:prstGeom prst="rect">
            <a:avLst/>
          </a:prstGeom>
          <a:noFill/>
          <a:ln/>
        </p:spPr>
        <p:txBody>
          <a:bodyPr wrap="none" lIns="0" tIns="0" rIns="0" bIns="0" rtlCol="0" anchor="t"/>
          <a:lstStyle/>
          <a:p>
            <a:pPr marL="0" indent="0" algn="ctr">
              <a:lnSpc>
                <a:spcPts val="2900"/>
              </a:lnSpc>
              <a:buNone/>
            </a:pPr>
            <a:r>
              <a:rPr lang="en-US" sz="2900" dirty="0">
                <a:solidFill>
                  <a:srgbClr val="DCD7E5"/>
                </a:solidFill>
                <a:latin typeface="Montserrat" pitchFamily="34" charset="0"/>
                <a:ea typeface="Montserrat" pitchFamily="34" charset="-122"/>
                <a:cs typeface="Montserrat" pitchFamily="34" charset="-120"/>
              </a:rPr>
              <a:t>1</a:t>
            </a:r>
            <a:endParaRPr lang="en-US" sz="2900" dirty="0"/>
          </a:p>
        </p:txBody>
      </p:sp>
      <p:sp>
        <p:nvSpPr>
          <p:cNvPr id="6" name="Text 3"/>
          <p:cNvSpPr/>
          <p:nvPr/>
        </p:nvSpPr>
        <p:spPr>
          <a:xfrm>
            <a:off x="7152680" y="1606487"/>
            <a:ext cx="4714637" cy="385763"/>
          </a:xfrm>
          <a:prstGeom prst="rect">
            <a:avLst/>
          </a:prstGeom>
          <a:noFill/>
          <a:ln/>
        </p:spPr>
        <p:txBody>
          <a:bodyPr wrap="non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Enhance Customer Experience</a:t>
            </a:r>
          </a:p>
        </p:txBody>
      </p:sp>
      <p:sp>
        <p:nvSpPr>
          <p:cNvPr id="7" name="Text 4"/>
          <p:cNvSpPr/>
          <p:nvPr/>
        </p:nvSpPr>
        <p:spPr>
          <a:xfrm>
            <a:off x="7179393" y="1990585"/>
            <a:ext cx="6753325" cy="1161068"/>
          </a:xfrm>
          <a:prstGeom prst="rect">
            <a:avLst/>
          </a:prstGeom>
          <a:noFill/>
          <a:ln/>
        </p:spPr>
        <p:txBody>
          <a:bodyPr wrap="none" lIns="0" tIns="0" rIns="0" bIns="0" rtlCol="0" anchor="t"/>
          <a:lstStyle/>
          <a:p>
            <a:pPr marL="0" indent="0">
              <a:lnSpc>
                <a:spcPts val="3100"/>
              </a:lnSpc>
              <a:buNone/>
            </a:pPr>
            <a:r>
              <a:rPr lang="en-US" dirty="0">
                <a:solidFill>
                  <a:srgbClr val="DCD7E5"/>
                </a:solidFill>
                <a:latin typeface="Heebo" pitchFamily="34" charset="0"/>
                <a:ea typeface="Heebo" pitchFamily="34" charset="-122"/>
                <a:cs typeface="Heebo" pitchFamily="34" charset="-120"/>
              </a:rPr>
              <a:t>Improve UX for accessible digital banking platform to exceed </a:t>
            </a:r>
          </a:p>
          <a:p>
            <a:pPr marL="0" indent="0">
              <a:lnSpc>
                <a:spcPts val="3100"/>
              </a:lnSpc>
              <a:buNone/>
            </a:pPr>
            <a:r>
              <a:rPr lang="en-US" dirty="0">
                <a:solidFill>
                  <a:srgbClr val="DCD7E5"/>
                </a:solidFill>
                <a:latin typeface="Heebo" pitchFamily="34" charset="0"/>
                <a:ea typeface="Heebo" pitchFamily="34" charset="-122"/>
                <a:cs typeface="Heebo" pitchFamily="34" charset="-120"/>
              </a:rPr>
              <a:t>customer expectations globally.</a:t>
            </a:r>
          </a:p>
        </p:txBody>
      </p:sp>
      <p:sp>
        <p:nvSpPr>
          <p:cNvPr id="8" name="Shape 5"/>
          <p:cNvSpPr/>
          <p:nvPr/>
        </p:nvSpPr>
        <p:spPr>
          <a:xfrm>
            <a:off x="6301876" y="3193529"/>
            <a:ext cx="565637" cy="555427"/>
          </a:xfrm>
          <a:prstGeom prst="roundRect">
            <a:avLst>
              <a:gd name="adj" fmla="val 18669"/>
            </a:avLst>
          </a:prstGeom>
          <a:solidFill>
            <a:srgbClr val="31136C"/>
          </a:solidFill>
          <a:ln w="15240">
            <a:solidFill>
              <a:srgbClr val="4A2C85"/>
            </a:solidFill>
            <a:prstDash val="solid"/>
          </a:ln>
        </p:spPr>
        <p:txBody>
          <a:bodyPr/>
          <a:lstStyle/>
          <a:p>
            <a:endParaRPr lang="en-US"/>
          </a:p>
        </p:txBody>
      </p:sp>
      <p:sp>
        <p:nvSpPr>
          <p:cNvPr id="9" name="Text 6"/>
          <p:cNvSpPr/>
          <p:nvPr/>
        </p:nvSpPr>
        <p:spPr>
          <a:xfrm>
            <a:off x="6491748" y="3317311"/>
            <a:ext cx="210383" cy="370284"/>
          </a:xfrm>
          <a:prstGeom prst="rect">
            <a:avLst/>
          </a:prstGeom>
          <a:noFill/>
          <a:ln/>
        </p:spPr>
        <p:txBody>
          <a:bodyPr wrap="none" lIns="0" tIns="0" rIns="0" bIns="0" rtlCol="0" anchor="t"/>
          <a:lstStyle/>
          <a:p>
            <a:pPr marL="0" indent="0" algn="ctr">
              <a:lnSpc>
                <a:spcPts val="2900"/>
              </a:lnSpc>
              <a:buNone/>
            </a:pPr>
            <a:r>
              <a:rPr lang="en-US" sz="2900" dirty="0">
                <a:solidFill>
                  <a:srgbClr val="DCD7E5"/>
                </a:solidFill>
                <a:latin typeface="Montserrat" pitchFamily="34" charset="0"/>
                <a:ea typeface="Montserrat" pitchFamily="34" charset="-122"/>
                <a:cs typeface="Montserrat" pitchFamily="34" charset="-120"/>
              </a:rPr>
              <a:t>2</a:t>
            </a:r>
            <a:endParaRPr lang="en-US" sz="2900" dirty="0"/>
          </a:p>
        </p:txBody>
      </p:sp>
      <p:sp>
        <p:nvSpPr>
          <p:cNvPr id="10" name="Text 7"/>
          <p:cNvSpPr/>
          <p:nvPr/>
        </p:nvSpPr>
        <p:spPr>
          <a:xfrm>
            <a:off x="7116899" y="326015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Boost Security</a:t>
            </a:r>
          </a:p>
        </p:txBody>
      </p:sp>
      <p:sp>
        <p:nvSpPr>
          <p:cNvPr id="12" name="Shape 9"/>
          <p:cNvSpPr/>
          <p:nvPr/>
        </p:nvSpPr>
        <p:spPr>
          <a:xfrm>
            <a:off x="6318511" y="4782554"/>
            <a:ext cx="555427" cy="555427"/>
          </a:xfrm>
          <a:prstGeom prst="roundRect">
            <a:avLst>
              <a:gd name="adj" fmla="val 18669"/>
            </a:avLst>
          </a:prstGeom>
          <a:solidFill>
            <a:srgbClr val="31136C"/>
          </a:solidFill>
          <a:ln w="15240">
            <a:solidFill>
              <a:srgbClr val="4A2C85"/>
            </a:solidFill>
            <a:prstDash val="solid"/>
          </a:ln>
        </p:spPr>
        <p:txBody>
          <a:bodyPr/>
          <a:lstStyle/>
          <a:p>
            <a:endParaRPr lang="en-US"/>
          </a:p>
        </p:txBody>
      </p:sp>
      <p:sp>
        <p:nvSpPr>
          <p:cNvPr id="13" name="Text 10"/>
          <p:cNvSpPr/>
          <p:nvPr/>
        </p:nvSpPr>
        <p:spPr>
          <a:xfrm>
            <a:off x="6491748" y="4875125"/>
            <a:ext cx="208955" cy="370284"/>
          </a:xfrm>
          <a:prstGeom prst="rect">
            <a:avLst/>
          </a:prstGeom>
          <a:noFill/>
          <a:ln/>
        </p:spPr>
        <p:txBody>
          <a:bodyPr wrap="none" lIns="0" tIns="0" rIns="0" bIns="0" rtlCol="0" anchor="t"/>
          <a:lstStyle/>
          <a:p>
            <a:pPr marL="0" indent="0" algn="ctr">
              <a:lnSpc>
                <a:spcPts val="2900"/>
              </a:lnSpc>
              <a:buNone/>
            </a:pPr>
            <a:r>
              <a:rPr lang="en-US" sz="2900" dirty="0">
                <a:solidFill>
                  <a:srgbClr val="DCD7E5"/>
                </a:solidFill>
                <a:latin typeface="Montserrat" pitchFamily="34" charset="0"/>
                <a:ea typeface="Montserrat" pitchFamily="34" charset="-122"/>
                <a:cs typeface="Montserrat" pitchFamily="34" charset="-120"/>
              </a:rPr>
              <a:t>3</a:t>
            </a:r>
            <a:endParaRPr lang="en-US" sz="2900" dirty="0"/>
          </a:p>
        </p:txBody>
      </p:sp>
      <p:sp>
        <p:nvSpPr>
          <p:cNvPr id="14" name="Text 11"/>
          <p:cNvSpPr/>
          <p:nvPr/>
        </p:nvSpPr>
        <p:spPr>
          <a:xfrm>
            <a:off x="7146462" y="4799202"/>
            <a:ext cx="3409593" cy="385763"/>
          </a:xfrm>
          <a:prstGeom prst="rect">
            <a:avLst/>
          </a:prstGeom>
          <a:noFill/>
          <a:ln/>
        </p:spPr>
        <p:txBody>
          <a:bodyPr wrap="non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Streamline Operations</a:t>
            </a:r>
          </a:p>
        </p:txBody>
      </p:sp>
      <p:sp>
        <p:nvSpPr>
          <p:cNvPr id="18" name="TextBox 17">
            <a:extLst>
              <a:ext uri="{FF2B5EF4-FFF2-40B4-BE49-F238E27FC236}">
                <a16:creationId xmlns:a16="http://schemas.microsoft.com/office/drawing/2014/main" id="{CA2A8ABB-9765-CFAC-5F05-314C34E101F4}"/>
              </a:ext>
            </a:extLst>
          </p:cNvPr>
          <p:cNvSpPr txBox="1"/>
          <p:nvPr/>
        </p:nvSpPr>
        <p:spPr>
          <a:xfrm>
            <a:off x="7047175" y="3593151"/>
            <a:ext cx="7315200" cy="1254831"/>
          </a:xfrm>
          <a:prstGeom prst="rect">
            <a:avLst/>
          </a:prstGeom>
          <a:noFill/>
        </p:spPr>
        <p:txBody>
          <a:bodyPr wrap="square">
            <a:spAutoFit/>
          </a:bodyPr>
          <a:lstStyle/>
          <a:p>
            <a:pPr>
              <a:lnSpc>
                <a:spcPts val="3100"/>
              </a:lnSpc>
            </a:pPr>
            <a:r>
              <a:rPr lang="en-US" sz="1800" dirty="0">
                <a:solidFill>
                  <a:srgbClr val="DCD7E5"/>
                </a:solidFill>
                <a:latin typeface="Heebo" pitchFamily="34" charset="0"/>
                <a:ea typeface="Heebo" pitchFamily="34" charset="-122"/>
                <a:cs typeface="Heebo" pitchFamily="34" charset="-120"/>
              </a:rPr>
              <a:t>Implement advanced security to safeguard data, transactions, and privacy, ensuring global regulatory compliance.</a:t>
            </a:r>
          </a:p>
          <a:p>
            <a:pPr>
              <a:lnSpc>
                <a:spcPts val="3100"/>
              </a:lnSpc>
            </a:pPr>
            <a:endParaRPr lang="en-US" sz="1800" dirty="0">
              <a:solidFill>
                <a:srgbClr val="DCD7E5"/>
              </a:solidFill>
              <a:latin typeface="Heebo" pitchFamily="34" charset="0"/>
              <a:ea typeface="Heebo" pitchFamily="34" charset="-122"/>
              <a:cs typeface="Heebo" pitchFamily="34" charset="-120"/>
            </a:endParaRPr>
          </a:p>
        </p:txBody>
      </p:sp>
      <p:sp>
        <p:nvSpPr>
          <p:cNvPr id="19" name="TextBox 18">
            <a:extLst>
              <a:ext uri="{FF2B5EF4-FFF2-40B4-BE49-F238E27FC236}">
                <a16:creationId xmlns:a16="http://schemas.microsoft.com/office/drawing/2014/main" id="{47949C17-20F4-07D6-B79F-2984BA63852F}"/>
              </a:ext>
            </a:extLst>
          </p:cNvPr>
          <p:cNvSpPr txBox="1"/>
          <p:nvPr/>
        </p:nvSpPr>
        <p:spPr>
          <a:xfrm>
            <a:off x="7047175" y="5132686"/>
            <a:ext cx="7315200" cy="857286"/>
          </a:xfrm>
          <a:prstGeom prst="rect">
            <a:avLst/>
          </a:prstGeom>
          <a:noFill/>
        </p:spPr>
        <p:txBody>
          <a:bodyPr wrap="square">
            <a:spAutoFit/>
          </a:bodyPr>
          <a:lstStyle/>
          <a:p>
            <a:pPr>
              <a:lnSpc>
                <a:spcPts val="3100"/>
              </a:lnSpc>
            </a:pPr>
            <a:r>
              <a:rPr lang="en-US" sz="1800" dirty="0">
                <a:solidFill>
                  <a:srgbClr val="DCD7E5"/>
                </a:solidFill>
                <a:latin typeface="Heebo" pitchFamily="34" charset="0"/>
                <a:ea typeface="Heebo" pitchFamily="34" charset="-122"/>
                <a:cs typeface="Heebo" pitchFamily="34" charset="-120"/>
              </a:rPr>
              <a:t>operations to boost efficiency, reduce redundancies, and ensure smooth customer account migration without disruptions</a:t>
            </a:r>
          </a:p>
        </p:txBody>
      </p:sp>
      <p:sp>
        <p:nvSpPr>
          <p:cNvPr id="20" name="Shape 9">
            <a:extLst>
              <a:ext uri="{FF2B5EF4-FFF2-40B4-BE49-F238E27FC236}">
                <a16:creationId xmlns:a16="http://schemas.microsoft.com/office/drawing/2014/main" id="{B8A4C17D-6A78-5EA6-731F-B4F87108CECA}"/>
              </a:ext>
            </a:extLst>
          </p:cNvPr>
          <p:cNvSpPr/>
          <p:nvPr/>
        </p:nvSpPr>
        <p:spPr>
          <a:xfrm>
            <a:off x="6301875" y="6428480"/>
            <a:ext cx="555427" cy="555427"/>
          </a:xfrm>
          <a:prstGeom prst="roundRect">
            <a:avLst>
              <a:gd name="adj" fmla="val 18669"/>
            </a:avLst>
          </a:prstGeom>
          <a:solidFill>
            <a:srgbClr val="31136C"/>
          </a:solidFill>
          <a:ln w="15240">
            <a:solidFill>
              <a:srgbClr val="4A2C85"/>
            </a:solidFill>
            <a:prstDash val="solid"/>
          </a:ln>
        </p:spPr>
        <p:txBody>
          <a:bodyPr/>
          <a:lstStyle/>
          <a:p>
            <a:r>
              <a:rPr lang="en-US" sz="2800" dirty="0">
                <a:solidFill>
                  <a:schemeClr val="bg1"/>
                </a:solidFill>
                <a:latin typeface="Montserrat" panose="00000500000000000000" pitchFamily="2" charset="0"/>
              </a:rPr>
              <a:t>4</a:t>
            </a:r>
          </a:p>
        </p:txBody>
      </p:sp>
      <p:sp>
        <p:nvSpPr>
          <p:cNvPr id="22" name="TextBox 21">
            <a:extLst>
              <a:ext uri="{FF2B5EF4-FFF2-40B4-BE49-F238E27FC236}">
                <a16:creationId xmlns:a16="http://schemas.microsoft.com/office/drawing/2014/main" id="{B53C3DD4-4B88-8E98-491F-8B0C9F64543C}"/>
              </a:ext>
            </a:extLst>
          </p:cNvPr>
          <p:cNvSpPr txBox="1"/>
          <p:nvPr/>
        </p:nvSpPr>
        <p:spPr>
          <a:xfrm>
            <a:off x="3657600" y="3930134"/>
            <a:ext cx="7315200" cy="369332"/>
          </a:xfrm>
          <a:prstGeom prst="rect">
            <a:avLst/>
          </a:prstGeom>
          <a:noFill/>
        </p:spPr>
        <p:txBody>
          <a:bodyPr wrap="square">
            <a:spAutoFit/>
          </a:bodyPr>
          <a:lstStyle/>
          <a:p>
            <a:r>
              <a:rPr lang="en-US" dirty="0"/>
              <a:t>Ensure Compliance</a:t>
            </a:r>
          </a:p>
        </p:txBody>
      </p:sp>
      <p:sp>
        <p:nvSpPr>
          <p:cNvPr id="23" name="Text 11">
            <a:extLst>
              <a:ext uri="{FF2B5EF4-FFF2-40B4-BE49-F238E27FC236}">
                <a16:creationId xmlns:a16="http://schemas.microsoft.com/office/drawing/2014/main" id="{87188C2F-7E06-B67B-13D3-CF5CD140AEBD}"/>
              </a:ext>
            </a:extLst>
          </p:cNvPr>
          <p:cNvSpPr/>
          <p:nvPr/>
        </p:nvSpPr>
        <p:spPr>
          <a:xfrm>
            <a:off x="7116899" y="6365547"/>
            <a:ext cx="3409593" cy="385763"/>
          </a:xfrm>
          <a:prstGeom prst="rect">
            <a:avLst/>
          </a:prstGeom>
          <a:noFill/>
          <a:ln/>
        </p:spPr>
        <p:txBody>
          <a:bodyPr wrap="non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Ensure Compliance</a:t>
            </a:r>
          </a:p>
        </p:txBody>
      </p:sp>
      <p:sp>
        <p:nvSpPr>
          <p:cNvPr id="24" name="TextBox 23">
            <a:extLst>
              <a:ext uri="{FF2B5EF4-FFF2-40B4-BE49-F238E27FC236}">
                <a16:creationId xmlns:a16="http://schemas.microsoft.com/office/drawing/2014/main" id="{792034C7-CC45-D3D9-AE0B-2AA7B50623BE}"/>
              </a:ext>
            </a:extLst>
          </p:cNvPr>
          <p:cNvSpPr txBox="1"/>
          <p:nvPr/>
        </p:nvSpPr>
        <p:spPr>
          <a:xfrm>
            <a:off x="7047175" y="6640949"/>
            <a:ext cx="7315200" cy="857286"/>
          </a:xfrm>
          <a:prstGeom prst="rect">
            <a:avLst/>
          </a:prstGeom>
          <a:noFill/>
        </p:spPr>
        <p:txBody>
          <a:bodyPr wrap="square">
            <a:spAutoFit/>
          </a:bodyPr>
          <a:lstStyle/>
          <a:p>
            <a:pPr>
              <a:lnSpc>
                <a:spcPts val="3100"/>
              </a:lnSpc>
            </a:pPr>
            <a:r>
              <a:rPr lang="en-US" sz="1800" dirty="0">
                <a:solidFill>
                  <a:srgbClr val="DCD7E5"/>
                </a:solidFill>
                <a:latin typeface="Heebo" pitchFamily="34" charset="0"/>
                <a:ea typeface="Heebo" pitchFamily="34" charset="-122"/>
                <a:cs typeface="Heebo" pitchFamily="34" charset="-120"/>
              </a:rPr>
              <a:t>Ensure compliance with international regulations and standards throughout the project and beyond.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9AD991-4511-F3E4-3D54-8FF5B8C4121A}"/>
              </a:ext>
            </a:extLst>
          </p:cNvPr>
          <p:cNvSpPr txBox="1"/>
          <p:nvPr/>
        </p:nvSpPr>
        <p:spPr>
          <a:xfrm>
            <a:off x="720090" y="1370051"/>
            <a:ext cx="12824460" cy="6029215"/>
          </a:xfrm>
          <a:prstGeom prst="rect">
            <a:avLst/>
          </a:prstGeom>
          <a:noFill/>
        </p:spPr>
        <p:txBody>
          <a:bodyPr wrap="square">
            <a:spAutoFit/>
          </a:bodyPr>
          <a:lstStyle/>
          <a:p>
            <a:pPr>
              <a:lnSpc>
                <a:spcPts val="3100"/>
              </a:lnSpc>
            </a:pPr>
            <a:r>
              <a:rPr lang="en-US" sz="2400" dirty="0">
                <a:solidFill>
                  <a:srgbClr val="DCD7E5"/>
                </a:solidFill>
                <a:latin typeface="Heebo" pitchFamily="34" charset="0"/>
                <a:ea typeface="Heebo" pitchFamily="34" charset="-122"/>
                <a:cs typeface="Heebo" pitchFamily="34" charset="-120"/>
              </a:rPr>
              <a:t>Problem:</a:t>
            </a:r>
          </a:p>
          <a:p>
            <a:pPr>
              <a:lnSpc>
                <a:spcPts val="3100"/>
              </a:lnSpc>
            </a:pPr>
            <a:endParaRPr lang="en-US" sz="2400" dirty="0">
              <a:solidFill>
                <a:srgbClr val="DCD7E5"/>
              </a:solidFill>
              <a:latin typeface="Heebo" pitchFamily="34" charset="0"/>
              <a:ea typeface="Heebo" pitchFamily="34" charset="-122"/>
              <a:cs typeface="Heebo" pitchFamily="34" charset="-120"/>
            </a:endParaRPr>
          </a:p>
          <a:p>
            <a:pPr marL="342900" indent="-342900">
              <a:lnSpc>
                <a:spcPts val="3100"/>
              </a:lnSpc>
              <a:buFont typeface="Wingdings" panose="05000000000000000000" pitchFamily="2" charset="2"/>
              <a:buChar char="Ø"/>
            </a:pPr>
            <a:r>
              <a:rPr lang="en-US" dirty="0">
                <a:solidFill>
                  <a:srgbClr val="DCD7E5"/>
                </a:solidFill>
                <a:latin typeface="Heebo" pitchFamily="34" charset="0"/>
                <a:ea typeface="Heebo" pitchFamily="34" charset="-122"/>
                <a:cs typeface="Heebo" pitchFamily="34" charset="-120"/>
              </a:rPr>
              <a:t>Outdated Digital Infrastructure: The current platform is outdated, leading to a poor customer experience and inefficiencies.</a:t>
            </a:r>
          </a:p>
          <a:p>
            <a:pPr marL="342900" indent="-342900">
              <a:lnSpc>
                <a:spcPts val="3100"/>
              </a:lnSpc>
              <a:buFont typeface="Wingdings" panose="05000000000000000000" pitchFamily="2" charset="2"/>
              <a:buChar char="Ø"/>
            </a:pPr>
            <a:r>
              <a:rPr lang="en-US" dirty="0">
                <a:solidFill>
                  <a:srgbClr val="DCD7E5"/>
                </a:solidFill>
                <a:latin typeface="Heebo" pitchFamily="34" charset="0"/>
                <a:ea typeface="Heebo" pitchFamily="34" charset="-122"/>
                <a:cs typeface="Heebo" pitchFamily="34" charset="-120"/>
              </a:rPr>
              <a:t>Security Vulnerabilities: The platform lacks advanced security features, risking customer data and the bank’s reputation.</a:t>
            </a:r>
          </a:p>
          <a:p>
            <a:pPr marL="342900" indent="-342900">
              <a:lnSpc>
                <a:spcPts val="3100"/>
              </a:lnSpc>
              <a:buFont typeface="Wingdings" panose="05000000000000000000" pitchFamily="2" charset="2"/>
              <a:buChar char="Ø"/>
            </a:pPr>
            <a:r>
              <a:rPr lang="en-US" dirty="0">
                <a:solidFill>
                  <a:srgbClr val="DCD7E5"/>
                </a:solidFill>
                <a:latin typeface="Heebo" pitchFamily="34" charset="0"/>
                <a:ea typeface="Heebo" pitchFamily="34" charset="-122"/>
                <a:cs typeface="Heebo" pitchFamily="34" charset="-120"/>
              </a:rPr>
              <a:t>Operational Inefficiencies: Complex processes increase operational costs and service delays.</a:t>
            </a:r>
          </a:p>
          <a:p>
            <a:pPr marL="342900" indent="-342900">
              <a:lnSpc>
                <a:spcPts val="3100"/>
              </a:lnSpc>
              <a:buFont typeface="Arial" panose="020B0604020202020204" pitchFamily="34" charset="0"/>
              <a:buChar char="•"/>
            </a:pPr>
            <a:endParaRPr lang="en-US" sz="2200" dirty="0">
              <a:solidFill>
                <a:srgbClr val="DCD7E5"/>
              </a:solidFill>
              <a:latin typeface="Heebo" pitchFamily="34" charset="0"/>
              <a:ea typeface="Heebo" pitchFamily="34" charset="-122"/>
              <a:cs typeface="Heebo" pitchFamily="34" charset="-120"/>
            </a:endParaRPr>
          </a:p>
          <a:p>
            <a:pPr>
              <a:lnSpc>
                <a:spcPts val="3100"/>
              </a:lnSpc>
            </a:pPr>
            <a:r>
              <a:rPr lang="en-US" sz="2400" dirty="0">
                <a:solidFill>
                  <a:srgbClr val="DCD7E5"/>
                </a:solidFill>
                <a:latin typeface="Heebo" pitchFamily="34" charset="0"/>
                <a:ea typeface="Heebo" pitchFamily="34" charset="-122"/>
                <a:cs typeface="Heebo" pitchFamily="34" charset="-120"/>
              </a:rPr>
              <a:t>Opportunities:</a:t>
            </a:r>
          </a:p>
          <a:p>
            <a:pPr>
              <a:lnSpc>
                <a:spcPts val="3100"/>
              </a:lnSpc>
            </a:pPr>
            <a:endParaRPr lang="en-US" sz="2400" dirty="0">
              <a:solidFill>
                <a:srgbClr val="DCD7E5"/>
              </a:solidFill>
              <a:latin typeface="Heebo" pitchFamily="34" charset="0"/>
              <a:ea typeface="Heebo" pitchFamily="34" charset="-122"/>
              <a:cs typeface="Heebo" pitchFamily="34" charset="-120"/>
            </a:endParaRPr>
          </a:p>
          <a:p>
            <a:pPr marL="342900" indent="-342900">
              <a:lnSpc>
                <a:spcPts val="3100"/>
              </a:lnSpc>
              <a:buFont typeface="Wingdings" panose="05000000000000000000" pitchFamily="2" charset="2"/>
              <a:buChar char="Ø"/>
            </a:pPr>
            <a:r>
              <a:rPr lang="en-US" dirty="0">
                <a:solidFill>
                  <a:srgbClr val="DCD7E5"/>
                </a:solidFill>
                <a:latin typeface="Heebo" pitchFamily="34" charset="0"/>
                <a:ea typeface="Heebo" pitchFamily="34" charset="-122"/>
                <a:cs typeface="Heebo" pitchFamily="34" charset="-120"/>
              </a:rPr>
              <a:t>Enhanced Customer Experience: A platform overhaul can create a more user-friendly interface, boosting satisfaction and loyalty.</a:t>
            </a:r>
          </a:p>
          <a:p>
            <a:pPr marL="342900" indent="-342900">
              <a:lnSpc>
                <a:spcPts val="3100"/>
              </a:lnSpc>
              <a:buFont typeface="Wingdings" panose="05000000000000000000" pitchFamily="2" charset="2"/>
              <a:buChar char="Ø"/>
            </a:pPr>
            <a:r>
              <a:rPr lang="en-US" dirty="0">
                <a:solidFill>
                  <a:srgbClr val="DCD7E5"/>
                </a:solidFill>
                <a:latin typeface="Heebo" pitchFamily="34" charset="0"/>
                <a:ea typeface="Heebo" pitchFamily="34" charset="-122"/>
                <a:cs typeface="Heebo" pitchFamily="34" charset="-120"/>
              </a:rPr>
              <a:t>Advanced Security Measures: Integrating modern security technologies can enhance protection and regulatory compliance.</a:t>
            </a:r>
          </a:p>
          <a:p>
            <a:pPr marL="342900" indent="-342900">
              <a:lnSpc>
                <a:spcPts val="3100"/>
              </a:lnSpc>
              <a:buFont typeface="Wingdings" panose="05000000000000000000" pitchFamily="2" charset="2"/>
              <a:buChar char="Ø"/>
            </a:pPr>
            <a:r>
              <a:rPr lang="en-US" dirty="0">
                <a:solidFill>
                  <a:srgbClr val="DCD7E5"/>
                </a:solidFill>
                <a:latin typeface="Heebo" pitchFamily="34" charset="0"/>
                <a:ea typeface="Heebo" pitchFamily="34" charset="-122"/>
                <a:cs typeface="Heebo" pitchFamily="34" charset="-120"/>
              </a:rPr>
              <a:t>Streamlined Operations: Project offers an opportunity to optimize operations, reduce redundancies, improve efficiency, and streamline account migrations.             </a:t>
            </a:r>
          </a:p>
        </p:txBody>
      </p:sp>
      <p:sp>
        <p:nvSpPr>
          <p:cNvPr id="5" name="TextBox 4">
            <a:extLst>
              <a:ext uri="{FF2B5EF4-FFF2-40B4-BE49-F238E27FC236}">
                <a16:creationId xmlns:a16="http://schemas.microsoft.com/office/drawing/2014/main" id="{4A6E16C9-EAD6-27F2-EC8D-7C584B565808}"/>
              </a:ext>
            </a:extLst>
          </p:cNvPr>
          <p:cNvSpPr txBox="1"/>
          <p:nvPr/>
        </p:nvSpPr>
        <p:spPr>
          <a:xfrm>
            <a:off x="3874770" y="201944"/>
            <a:ext cx="9281160" cy="772519"/>
          </a:xfrm>
          <a:prstGeom prst="rect">
            <a:avLst/>
          </a:prstGeom>
          <a:noFill/>
        </p:spPr>
        <p:txBody>
          <a:bodyPr wrap="square">
            <a:spAutoFit/>
          </a:bodyPr>
          <a:lstStyle/>
          <a:p>
            <a:pPr marL="0" indent="0">
              <a:lnSpc>
                <a:spcPts val="6050"/>
              </a:lnSpc>
              <a:buNone/>
            </a:pPr>
            <a:r>
              <a:rPr lang="en-US" sz="2800" dirty="0">
                <a:solidFill>
                  <a:srgbClr val="F2F0F4"/>
                </a:solidFill>
                <a:latin typeface="Montserrat" pitchFamily="34" charset="0"/>
                <a:ea typeface="Montserrat" pitchFamily="34" charset="-122"/>
                <a:cs typeface="Montserrat" pitchFamily="34" charset="-120"/>
              </a:rPr>
              <a:t>Key Problems and Opportunities</a:t>
            </a:r>
            <a:endParaRPr lang="en-US" sz="2800" dirty="0"/>
          </a:p>
        </p:txBody>
      </p:sp>
    </p:spTree>
    <p:extLst>
      <p:ext uri="{BB962C8B-B14F-4D97-AF65-F5344CB8AC3E}">
        <p14:creationId xmlns:p14="http://schemas.microsoft.com/office/powerpoint/2010/main" val="789294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900714"/>
            <a:ext cx="6172200"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Scope Statement</a:t>
            </a:r>
            <a:endParaRPr lang="en-US" sz="4850" dirty="0"/>
          </a:p>
        </p:txBody>
      </p:sp>
      <p:sp>
        <p:nvSpPr>
          <p:cNvPr id="3" name="Text 1"/>
          <p:cNvSpPr/>
          <p:nvPr/>
        </p:nvSpPr>
        <p:spPr>
          <a:xfrm>
            <a:off x="864037" y="328934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In-Scope</a:t>
            </a:r>
            <a:endParaRPr lang="en-US" sz="2400" dirty="0"/>
          </a:p>
        </p:txBody>
      </p:sp>
      <p:sp>
        <p:nvSpPr>
          <p:cNvPr id="4" name="Text 2"/>
          <p:cNvSpPr/>
          <p:nvPr/>
        </p:nvSpPr>
        <p:spPr>
          <a:xfrm>
            <a:off x="1258967" y="3921919"/>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CD7E5"/>
                </a:solidFill>
                <a:latin typeface="Heebo" pitchFamily="34" charset="0"/>
                <a:ea typeface="Heebo" pitchFamily="34" charset="-122"/>
                <a:cs typeface="Heebo" pitchFamily="34" charset="-120"/>
              </a:rPr>
              <a:t>Redesign and implementation</a:t>
            </a:r>
            <a:endParaRPr lang="en-US" sz="1900" dirty="0"/>
          </a:p>
        </p:txBody>
      </p:sp>
      <p:sp>
        <p:nvSpPr>
          <p:cNvPr id="5" name="Text 3"/>
          <p:cNvSpPr/>
          <p:nvPr/>
        </p:nvSpPr>
        <p:spPr>
          <a:xfrm>
            <a:off x="1258967" y="4403288"/>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CD7E5"/>
                </a:solidFill>
                <a:latin typeface="Heebo" pitchFamily="34" charset="0"/>
                <a:ea typeface="Heebo" pitchFamily="34" charset="-122"/>
                <a:cs typeface="Heebo" pitchFamily="34" charset="-120"/>
              </a:rPr>
              <a:t>Migration of customer accounts</a:t>
            </a:r>
            <a:endParaRPr lang="en-US" sz="1900" dirty="0"/>
          </a:p>
        </p:txBody>
      </p:sp>
      <p:sp>
        <p:nvSpPr>
          <p:cNvPr id="6" name="Text 4"/>
          <p:cNvSpPr/>
          <p:nvPr/>
        </p:nvSpPr>
        <p:spPr>
          <a:xfrm>
            <a:off x="1258967" y="4884658"/>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CD7E5"/>
                </a:solidFill>
                <a:latin typeface="Heebo" pitchFamily="34" charset="0"/>
                <a:ea typeface="Heebo" pitchFamily="34" charset="-122"/>
                <a:cs typeface="Heebo" pitchFamily="34" charset="-120"/>
              </a:rPr>
              <a:t>Integration with existing systems</a:t>
            </a:r>
            <a:endParaRPr lang="en-US" sz="1900" dirty="0"/>
          </a:p>
        </p:txBody>
      </p:sp>
      <p:sp>
        <p:nvSpPr>
          <p:cNvPr id="7" name="Text 5"/>
          <p:cNvSpPr/>
          <p:nvPr/>
        </p:nvSpPr>
        <p:spPr>
          <a:xfrm>
            <a:off x="1258967" y="5366028"/>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CD7E5"/>
                </a:solidFill>
                <a:latin typeface="Heebo" pitchFamily="34" charset="0"/>
                <a:ea typeface="Heebo" pitchFamily="34" charset="-122"/>
                <a:cs typeface="Heebo" pitchFamily="34" charset="-120"/>
              </a:rPr>
              <a:t>Cybersecurity enhancement</a:t>
            </a:r>
            <a:endParaRPr lang="en-US" sz="1900" dirty="0"/>
          </a:p>
        </p:txBody>
      </p:sp>
      <p:sp>
        <p:nvSpPr>
          <p:cNvPr id="8" name="Text 6"/>
          <p:cNvSpPr/>
          <p:nvPr/>
        </p:nvSpPr>
        <p:spPr>
          <a:xfrm>
            <a:off x="1258967" y="5847398"/>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CD7E5"/>
                </a:solidFill>
                <a:latin typeface="Heebo" pitchFamily="34" charset="0"/>
                <a:ea typeface="Heebo" pitchFamily="34" charset="-122"/>
                <a:cs typeface="Heebo" pitchFamily="34" charset="-120"/>
              </a:rPr>
              <a:t>Regulatory compliance</a:t>
            </a:r>
            <a:endParaRPr lang="en-US" sz="1900" dirty="0"/>
          </a:p>
        </p:txBody>
      </p:sp>
      <p:sp>
        <p:nvSpPr>
          <p:cNvPr id="9" name="Text 7"/>
          <p:cNvSpPr/>
          <p:nvPr/>
        </p:nvSpPr>
        <p:spPr>
          <a:xfrm>
            <a:off x="7623929" y="328934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Out-of-Scope</a:t>
            </a:r>
            <a:endParaRPr lang="en-US" sz="2400" dirty="0"/>
          </a:p>
        </p:txBody>
      </p:sp>
      <p:sp>
        <p:nvSpPr>
          <p:cNvPr id="10" name="Text 8"/>
          <p:cNvSpPr/>
          <p:nvPr/>
        </p:nvSpPr>
        <p:spPr>
          <a:xfrm>
            <a:off x="8018859" y="3921919"/>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CD7E5"/>
                </a:solidFill>
                <a:latin typeface="Heebo" pitchFamily="34" charset="0"/>
                <a:ea typeface="Heebo" pitchFamily="34" charset="-122"/>
                <a:cs typeface="Heebo" pitchFamily="34" charset="-120"/>
              </a:rPr>
              <a:t>Physical banking infrastructure</a:t>
            </a:r>
            <a:endParaRPr lang="en-US" sz="1900" dirty="0"/>
          </a:p>
        </p:txBody>
      </p:sp>
      <p:sp>
        <p:nvSpPr>
          <p:cNvPr id="11" name="Text 9"/>
          <p:cNvSpPr/>
          <p:nvPr/>
        </p:nvSpPr>
        <p:spPr>
          <a:xfrm>
            <a:off x="8018859" y="4403288"/>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CD7E5"/>
                </a:solidFill>
                <a:latin typeface="Heebo" pitchFamily="34" charset="0"/>
                <a:ea typeface="Heebo" pitchFamily="34" charset="-122"/>
                <a:cs typeface="Heebo" pitchFamily="34" charset="-120"/>
              </a:rPr>
              <a:t>New banking products or services</a:t>
            </a:r>
            <a:endParaRPr lang="en-US" sz="1900" dirty="0"/>
          </a:p>
        </p:txBody>
      </p:sp>
      <p:sp>
        <p:nvSpPr>
          <p:cNvPr id="12" name="Text 10"/>
          <p:cNvSpPr/>
          <p:nvPr/>
        </p:nvSpPr>
        <p:spPr>
          <a:xfrm>
            <a:off x="8018859" y="4884658"/>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CD7E5"/>
                </a:solidFill>
                <a:latin typeface="Heebo" pitchFamily="34" charset="0"/>
                <a:ea typeface="Heebo" pitchFamily="34" charset="-122"/>
                <a:cs typeface="Heebo" pitchFamily="34" charset="-120"/>
              </a:rPr>
              <a:t>Legacy systems unrelated to digital platform</a:t>
            </a:r>
            <a:endParaRPr lang="en-US" sz="1900" dirty="0"/>
          </a:p>
        </p:txBody>
      </p:sp>
      <p:sp>
        <p:nvSpPr>
          <p:cNvPr id="13" name="Text 6">
            <a:extLst>
              <a:ext uri="{FF2B5EF4-FFF2-40B4-BE49-F238E27FC236}">
                <a16:creationId xmlns:a16="http://schemas.microsoft.com/office/drawing/2014/main" id="{65FE583D-7CC1-BC27-EACC-E8895C82ABBD}"/>
              </a:ext>
            </a:extLst>
          </p:cNvPr>
          <p:cNvSpPr/>
          <p:nvPr/>
        </p:nvSpPr>
        <p:spPr>
          <a:xfrm>
            <a:off x="1281113" y="6328768"/>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CD7E5"/>
                </a:solidFill>
                <a:latin typeface="Heebo" pitchFamily="34" charset="0"/>
                <a:ea typeface="Heebo" pitchFamily="34" charset="-122"/>
                <a:cs typeface="Heebo" pitchFamily="34" charset="-120"/>
              </a:rPr>
              <a:t>Cross Functional Collaboration</a:t>
            </a:r>
            <a:endParaRPr lang="en-US" sz="1900" dirty="0"/>
          </a:p>
        </p:txBody>
      </p:sp>
      <p:sp>
        <p:nvSpPr>
          <p:cNvPr id="14" name="Text 6">
            <a:extLst>
              <a:ext uri="{FF2B5EF4-FFF2-40B4-BE49-F238E27FC236}">
                <a16:creationId xmlns:a16="http://schemas.microsoft.com/office/drawing/2014/main" id="{386DC31D-8EE5-BB06-E792-C99EA70A7EC7}"/>
              </a:ext>
            </a:extLst>
          </p:cNvPr>
          <p:cNvSpPr/>
          <p:nvPr/>
        </p:nvSpPr>
        <p:spPr>
          <a:xfrm>
            <a:off x="1281113" y="6810137"/>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CD7E5"/>
                </a:solidFill>
                <a:latin typeface="Heebo" pitchFamily="34" charset="0"/>
                <a:ea typeface="Heebo" pitchFamily="34" charset="-122"/>
                <a:cs typeface="Heebo" pitchFamily="34" charset="-120"/>
              </a:rPr>
              <a:t>Testing and Quality Assurance</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92110" y="110252"/>
            <a:ext cx="6879908" cy="534709"/>
          </a:xfrm>
          <a:prstGeom prst="rect">
            <a:avLst/>
          </a:prstGeom>
          <a:noFill/>
          <a:ln/>
        </p:spPr>
        <p:txBody>
          <a:bodyPr wrap="none" lIns="0" tIns="0" rIns="0" bIns="0" rtlCol="0" anchor="t"/>
          <a:lstStyle/>
          <a:p>
            <a:pPr marL="0" indent="0">
              <a:lnSpc>
                <a:spcPts val="4850"/>
              </a:lnSpc>
              <a:buNone/>
            </a:pPr>
            <a:r>
              <a:rPr lang="en-US" sz="3600" dirty="0">
                <a:solidFill>
                  <a:srgbClr val="F2F0F4"/>
                </a:solidFill>
                <a:latin typeface="Montserrat" pitchFamily="34" charset="0"/>
                <a:ea typeface="Montserrat" pitchFamily="34" charset="-122"/>
                <a:cs typeface="Montserrat" pitchFamily="34" charset="-120"/>
              </a:rPr>
              <a:t>Deliverables</a:t>
            </a:r>
            <a:endParaRPr lang="en-US" sz="3600" dirty="0"/>
          </a:p>
        </p:txBody>
      </p:sp>
      <p:sp>
        <p:nvSpPr>
          <p:cNvPr id="3" name="Shape 1"/>
          <p:cNvSpPr/>
          <p:nvPr/>
        </p:nvSpPr>
        <p:spPr>
          <a:xfrm>
            <a:off x="7280911" y="644962"/>
            <a:ext cx="67056" cy="7235722"/>
          </a:xfrm>
          <a:prstGeom prst="roundRect">
            <a:avLst>
              <a:gd name="adj" fmla="val 363356"/>
            </a:avLst>
          </a:prstGeom>
          <a:solidFill>
            <a:srgbClr val="4A2C85"/>
          </a:solidFill>
          <a:ln/>
        </p:spPr>
        <p:txBody>
          <a:bodyPr/>
          <a:lstStyle/>
          <a:p>
            <a:endParaRPr lang="en-US"/>
          </a:p>
        </p:txBody>
      </p:sp>
      <p:sp>
        <p:nvSpPr>
          <p:cNvPr id="4" name="Shape 2"/>
          <p:cNvSpPr/>
          <p:nvPr/>
        </p:nvSpPr>
        <p:spPr>
          <a:xfrm>
            <a:off x="6423481" y="1990725"/>
            <a:ext cx="692110" cy="22860"/>
          </a:xfrm>
          <a:prstGeom prst="roundRect">
            <a:avLst>
              <a:gd name="adj" fmla="val 363356"/>
            </a:avLst>
          </a:prstGeom>
          <a:solidFill>
            <a:srgbClr val="4A2C85"/>
          </a:solidFill>
          <a:ln/>
        </p:spPr>
        <p:txBody>
          <a:bodyPr/>
          <a:lstStyle/>
          <a:p>
            <a:endParaRPr lang="en-US"/>
          </a:p>
        </p:txBody>
      </p:sp>
      <p:sp>
        <p:nvSpPr>
          <p:cNvPr id="5" name="Shape 3"/>
          <p:cNvSpPr/>
          <p:nvPr/>
        </p:nvSpPr>
        <p:spPr>
          <a:xfrm>
            <a:off x="7092732" y="1779746"/>
            <a:ext cx="444937" cy="444937"/>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6" name="Text 4"/>
          <p:cNvSpPr/>
          <p:nvPr/>
        </p:nvSpPr>
        <p:spPr>
          <a:xfrm>
            <a:off x="7261562" y="1853803"/>
            <a:ext cx="107156" cy="296704"/>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rPr>
              <a:t>2</a:t>
            </a:r>
            <a:endParaRPr lang="en-US" sz="2300" dirty="0"/>
          </a:p>
        </p:txBody>
      </p:sp>
      <p:sp>
        <p:nvSpPr>
          <p:cNvPr id="7" name="Text 5"/>
          <p:cNvSpPr/>
          <p:nvPr/>
        </p:nvSpPr>
        <p:spPr>
          <a:xfrm>
            <a:off x="3553049" y="753538"/>
            <a:ext cx="2472095" cy="308967"/>
          </a:xfrm>
          <a:prstGeom prst="rect">
            <a:avLst/>
          </a:prstGeom>
          <a:noFill/>
          <a:ln/>
        </p:spPr>
        <p:txBody>
          <a:bodyPr wrap="none" lIns="0" tIns="0" rIns="0" bIns="0" rtlCol="0" anchor="t"/>
          <a:lstStyle/>
          <a:p>
            <a:pPr marL="0" indent="0" algn="r">
              <a:lnSpc>
                <a:spcPts val="2400"/>
              </a:lnSpc>
              <a:buNone/>
            </a:pPr>
            <a:r>
              <a:rPr lang="en-US" dirty="0">
                <a:solidFill>
                  <a:srgbClr val="DCD7E5"/>
                </a:solidFill>
                <a:latin typeface="Montserrat" pitchFamily="34" charset="0"/>
                <a:ea typeface="Montserrat" pitchFamily="34" charset="-122"/>
                <a:cs typeface="Montserrat" pitchFamily="34" charset="-120"/>
              </a:rPr>
              <a:t>Phase 1</a:t>
            </a:r>
            <a:endParaRPr lang="en-US" dirty="0"/>
          </a:p>
        </p:txBody>
      </p:sp>
      <p:sp>
        <p:nvSpPr>
          <p:cNvPr id="8" name="Text 6"/>
          <p:cNvSpPr/>
          <p:nvPr/>
        </p:nvSpPr>
        <p:spPr>
          <a:xfrm>
            <a:off x="737622" y="1004890"/>
            <a:ext cx="5535454" cy="316349"/>
          </a:xfrm>
          <a:prstGeom prst="rect">
            <a:avLst/>
          </a:prstGeom>
          <a:noFill/>
          <a:ln/>
        </p:spPr>
        <p:txBody>
          <a:bodyPr wrap="none" lIns="0" tIns="0" rIns="0" bIns="0" rtlCol="0" anchor="t"/>
          <a:lstStyle/>
          <a:p>
            <a:pPr marL="0" indent="0" algn="r">
              <a:lnSpc>
                <a:spcPts val="2450"/>
              </a:lnSpc>
              <a:buNone/>
            </a:pPr>
            <a:r>
              <a:rPr lang="en-US" dirty="0">
                <a:solidFill>
                  <a:srgbClr val="DCD7E5"/>
                </a:solidFill>
                <a:latin typeface="Heebo" pitchFamily="34" charset="0"/>
                <a:ea typeface="Heebo" pitchFamily="34" charset="-122"/>
                <a:cs typeface="Heebo" pitchFamily="34" charset="-120"/>
              </a:rPr>
              <a:t>Requirements Gathering and Analysis</a:t>
            </a:r>
            <a:endParaRPr lang="en-US" dirty="0"/>
          </a:p>
        </p:txBody>
      </p:sp>
      <p:sp>
        <p:nvSpPr>
          <p:cNvPr id="9" name="Shape 7"/>
          <p:cNvSpPr/>
          <p:nvPr/>
        </p:nvSpPr>
        <p:spPr>
          <a:xfrm>
            <a:off x="7514808" y="2979539"/>
            <a:ext cx="692110" cy="22860"/>
          </a:xfrm>
          <a:prstGeom prst="roundRect">
            <a:avLst>
              <a:gd name="adj" fmla="val 363356"/>
            </a:avLst>
          </a:prstGeom>
          <a:solidFill>
            <a:srgbClr val="4A2C85"/>
          </a:solidFill>
          <a:ln/>
        </p:spPr>
        <p:txBody>
          <a:bodyPr/>
          <a:lstStyle/>
          <a:p>
            <a:endParaRPr lang="en-US"/>
          </a:p>
        </p:txBody>
      </p:sp>
      <p:sp>
        <p:nvSpPr>
          <p:cNvPr id="10" name="Shape 8"/>
          <p:cNvSpPr/>
          <p:nvPr/>
        </p:nvSpPr>
        <p:spPr>
          <a:xfrm>
            <a:off x="7092732" y="2768560"/>
            <a:ext cx="444937" cy="444937"/>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11" name="Text 9"/>
          <p:cNvSpPr/>
          <p:nvPr/>
        </p:nvSpPr>
        <p:spPr>
          <a:xfrm>
            <a:off x="7230963" y="2842617"/>
            <a:ext cx="168473" cy="296704"/>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rPr>
              <a:t>3</a:t>
            </a:r>
            <a:endParaRPr lang="en-US" sz="2300" dirty="0"/>
          </a:p>
        </p:txBody>
      </p:sp>
      <p:sp>
        <p:nvSpPr>
          <p:cNvPr id="12" name="Text 10"/>
          <p:cNvSpPr/>
          <p:nvPr/>
        </p:nvSpPr>
        <p:spPr>
          <a:xfrm>
            <a:off x="5099923" y="1828956"/>
            <a:ext cx="2472095" cy="308967"/>
          </a:xfrm>
          <a:prstGeom prst="rect">
            <a:avLst/>
          </a:prstGeom>
          <a:noFill/>
          <a:ln/>
        </p:spPr>
        <p:txBody>
          <a:bodyPr wrap="none" lIns="0" tIns="0" rIns="0" bIns="0" rtlCol="0" anchor="t"/>
          <a:lstStyle/>
          <a:p>
            <a:pPr marL="0" indent="0" algn="l">
              <a:lnSpc>
                <a:spcPts val="2400"/>
              </a:lnSpc>
              <a:buNone/>
            </a:pPr>
            <a:r>
              <a:rPr lang="en-US" dirty="0">
                <a:solidFill>
                  <a:srgbClr val="DCD7E5"/>
                </a:solidFill>
                <a:latin typeface="Montserrat" pitchFamily="34" charset="0"/>
                <a:ea typeface="Montserrat" pitchFamily="34" charset="-122"/>
                <a:cs typeface="Montserrat" pitchFamily="34" charset="-120"/>
              </a:rPr>
              <a:t>Phase 2</a:t>
            </a:r>
            <a:endParaRPr lang="en-US" dirty="0"/>
          </a:p>
        </p:txBody>
      </p:sp>
      <p:sp>
        <p:nvSpPr>
          <p:cNvPr id="13" name="Text 11"/>
          <p:cNvSpPr/>
          <p:nvPr/>
        </p:nvSpPr>
        <p:spPr>
          <a:xfrm>
            <a:off x="2867382" y="2077938"/>
            <a:ext cx="5535454" cy="316349"/>
          </a:xfrm>
          <a:prstGeom prst="rect">
            <a:avLst/>
          </a:prstGeom>
          <a:noFill/>
          <a:ln/>
        </p:spPr>
        <p:txBody>
          <a:bodyPr wrap="none" lIns="0" tIns="0" rIns="0" bIns="0" rtlCol="0" anchor="t"/>
          <a:lstStyle/>
          <a:p>
            <a:pPr marL="0" indent="0" algn="l">
              <a:lnSpc>
                <a:spcPts val="2450"/>
              </a:lnSpc>
              <a:buNone/>
            </a:pPr>
            <a:r>
              <a:rPr lang="en-US" dirty="0">
                <a:solidFill>
                  <a:srgbClr val="DCD7E5"/>
                </a:solidFill>
                <a:latin typeface="Heebo" pitchFamily="34" charset="0"/>
                <a:ea typeface="Heebo" pitchFamily="34" charset="-122"/>
                <a:cs typeface="Heebo" pitchFamily="34" charset="-120"/>
              </a:rPr>
              <a:t>Platform Design and Architecture</a:t>
            </a:r>
            <a:endParaRPr lang="en-US" dirty="0"/>
          </a:p>
        </p:txBody>
      </p:sp>
      <p:sp>
        <p:nvSpPr>
          <p:cNvPr id="14" name="Shape 12"/>
          <p:cNvSpPr/>
          <p:nvPr/>
        </p:nvSpPr>
        <p:spPr>
          <a:xfrm>
            <a:off x="6423481" y="3869412"/>
            <a:ext cx="692110" cy="22860"/>
          </a:xfrm>
          <a:prstGeom prst="roundRect">
            <a:avLst>
              <a:gd name="adj" fmla="val 363356"/>
            </a:avLst>
          </a:prstGeom>
          <a:solidFill>
            <a:srgbClr val="4A2C85"/>
          </a:solidFill>
          <a:ln/>
        </p:spPr>
        <p:txBody>
          <a:bodyPr/>
          <a:lstStyle/>
          <a:p>
            <a:endParaRPr lang="en-US"/>
          </a:p>
        </p:txBody>
      </p:sp>
      <p:sp>
        <p:nvSpPr>
          <p:cNvPr id="15" name="Shape 13"/>
          <p:cNvSpPr/>
          <p:nvPr/>
        </p:nvSpPr>
        <p:spPr>
          <a:xfrm>
            <a:off x="7092732" y="3658433"/>
            <a:ext cx="444937" cy="444937"/>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16" name="Text 14"/>
          <p:cNvSpPr/>
          <p:nvPr/>
        </p:nvSpPr>
        <p:spPr>
          <a:xfrm>
            <a:off x="7231559" y="3732490"/>
            <a:ext cx="167283" cy="296704"/>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rPr>
              <a:t>4</a:t>
            </a:r>
            <a:endParaRPr lang="en-US" sz="2300" dirty="0"/>
          </a:p>
        </p:txBody>
      </p:sp>
      <p:sp>
        <p:nvSpPr>
          <p:cNvPr id="17" name="Text 15"/>
          <p:cNvSpPr/>
          <p:nvPr/>
        </p:nvSpPr>
        <p:spPr>
          <a:xfrm>
            <a:off x="6860356" y="2672250"/>
            <a:ext cx="2472095" cy="308967"/>
          </a:xfrm>
          <a:prstGeom prst="rect">
            <a:avLst/>
          </a:prstGeom>
          <a:noFill/>
          <a:ln/>
        </p:spPr>
        <p:txBody>
          <a:bodyPr wrap="none" lIns="0" tIns="0" rIns="0" bIns="0" rtlCol="0" anchor="t"/>
          <a:lstStyle/>
          <a:p>
            <a:pPr marL="0" indent="0" algn="r">
              <a:lnSpc>
                <a:spcPts val="2400"/>
              </a:lnSpc>
              <a:buNone/>
            </a:pPr>
            <a:r>
              <a:rPr lang="en-US" dirty="0">
                <a:solidFill>
                  <a:srgbClr val="DCD7E5"/>
                </a:solidFill>
                <a:latin typeface="Montserrat" pitchFamily="34" charset="0"/>
                <a:ea typeface="Montserrat" pitchFamily="34" charset="-122"/>
                <a:cs typeface="Montserrat" pitchFamily="34" charset="-120"/>
              </a:rPr>
              <a:t>Phase 3</a:t>
            </a:r>
            <a:endParaRPr lang="en-US" dirty="0"/>
          </a:p>
        </p:txBody>
      </p:sp>
      <p:sp>
        <p:nvSpPr>
          <p:cNvPr id="18" name="Text 16"/>
          <p:cNvSpPr/>
          <p:nvPr/>
        </p:nvSpPr>
        <p:spPr>
          <a:xfrm>
            <a:off x="5439191" y="2941629"/>
            <a:ext cx="5535454" cy="316349"/>
          </a:xfrm>
          <a:prstGeom prst="rect">
            <a:avLst/>
          </a:prstGeom>
          <a:noFill/>
          <a:ln/>
        </p:spPr>
        <p:txBody>
          <a:bodyPr wrap="none" lIns="0" tIns="0" rIns="0" bIns="0" rtlCol="0" anchor="t"/>
          <a:lstStyle/>
          <a:p>
            <a:pPr marL="0" indent="0" algn="r">
              <a:lnSpc>
                <a:spcPts val="2450"/>
              </a:lnSpc>
              <a:buNone/>
            </a:pPr>
            <a:r>
              <a:rPr lang="en-US" dirty="0">
                <a:solidFill>
                  <a:srgbClr val="DCD7E5"/>
                </a:solidFill>
                <a:latin typeface="Heebo" pitchFamily="34" charset="0"/>
                <a:ea typeface="Heebo" pitchFamily="34" charset="-122"/>
                <a:cs typeface="Heebo" pitchFamily="34" charset="-120"/>
              </a:rPr>
              <a:t>Development and Testing</a:t>
            </a:r>
            <a:endParaRPr lang="en-US" dirty="0"/>
          </a:p>
        </p:txBody>
      </p:sp>
      <p:sp>
        <p:nvSpPr>
          <p:cNvPr id="19" name="Shape 17"/>
          <p:cNvSpPr/>
          <p:nvPr/>
        </p:nvSpPr>
        <p:spPr>
          <a:xfrm>
            <a:off x="7514808" y="4759404"/>
            <a:ext cx="692110" cy="22860"/>
          </a:xfrm>
          <a:prstGeom prst="roundRect">
            <a:avLst>
              <a:gd name="adj" fmla="val 363356"/>
            </a:avLst>
          </a:prstGeom>
          <a:solidFill>
            <a:srgbClr val="4A2C85"/>
          </a:solidFill>
          <a:ln/>
        </p:spPr>
        <p:txBody>
          <a:bodyPr/>
          <a:lstStyle/>
          <a:p>
            <a:endParaRPr lang="en-US"/>
          </a:p>
        </p:txBody>
      </p:sp>
      <p:sp>
        <p:nvSpPr>
          <p:cNvPr id="20" name="Shape 18"/>
          <p:cNvSpPr/>
          <p:nvPr/>
        </p:nvSpPr>
        <p:spPr>
          <a:xfrm>
            <a:off x="7092732" y="4548426"/>
            <a:ext cx="444937" cy="444937"/>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21" name="Text 19"/>
          <p:cNvSpPr/>
          <p:nvPr/>
        </p:nvSpPr>
        <p:spPr>
          <a:xfrm>
            <a:off x="7217152" y="4622483"/>
            <a:ext cx="196096" cy="296704"/>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rPr>
              <a:t>5</a:t>
            </a:r>
            <a:endParaRPr lang="en-US" sz="2300" dirty="0"/>
          </a:p>
        </p:txBody>
      </p:sp>
      <p:sp>
        <p:nvSpPr>
          <p:cNvPr id="22" name="Text 20"/>
          <p:cNvSpPr/>
          <p:nvPr/>
        </p:nvSpPr>
        <p:spPr>
          <a:xfrm>
            <a:off x="3553049" y="3675125"/>
            <a:ext cx="4307815" cy="639224"/>
          </a:xfrm>
          <a:prstGeom prst="rect">
            <a:avLst/>
          </a:prstGeom>
          <a:noFill/>
          <a:ln/>
        </p:spPr>
        <p:txBody>
          <a:bodyPr wrap="none" lIns="0" tIns="0" rIns="0" bIns="0" rtlCol="0" anchor="t"/>
          <a:lstStyle/>
          <a:p>
            <a:pPr marL="0" indent="0" algn="l">
              <a:lnSpc>
                <a:spcPts val="2400"/>
              </a:lnSpc>
              <a:buNone/>
            </a:pPr>
            <a:r>
              <a:rPr lang="en-US" dirty="0">
                <a:solidFill>
                  <a:srgbClr val="DCD7E5"/>
                </a:solidFill>
                <a:latin typeface="Montserrat" pitchFamily="34" charset="0"/>
                <a:ea typeface="Montserrat" pitchFamily="34" charset="-122"/>
                <a:cs typeface="Montserrat" pitchFamily="34" charset="-120"/>
              </a:rPr>
              <a:t>                              Phase 4</a:t>
            </a:r>
          </a:p>
          <a:p>
            <a:pPr marL="0" indent="0" algn="l">
              <a:lnSpc>
                <a:spcPts val="2400"/>
              </a:lnSpc>
              <a:buNone/>
            </a:pPr>
            <a:r>
              <a:rPr lang="en-US" dirty="0">
                <a:solidFill>
                  <a:srgbClr val="DCD7E5"/>
                </a:solidFill>
                <a:latin typeface="Montserrat" pitchFamily="34" charset="0"/>
              </a:rPr>
              <a:t>Security and Compliance</a:t>
            </a:r>
            <a:endParaRPr lang="en-US" dirty="0"/>
          </a:p>
        </p:txBody>
      </p:sp>
      <p:sp>
        <p:nvSpPr>
          <p:cNvPr id="23" name="Text 21"/>
          <p:cNvSpPr/>
          <p:nvPr/>
        </p:nvSpPr>
        <p:spPr>
          <a:xfrm>
            <a:off x="8286765" y="4843701"/>
            <a:ext cx="5535454" cy="316349"/>
          </a:xfrm>
          <a:prstGeom prst="rect">
            <a:avLst/>
          </a:prstGeom>
          <a:noFill/>
          <a:ln/>
        </p:spPr>
        <p:txBody>
          <a:bodyPr wrap="none" lIns="0" tIns="0" rIns="0" bIns="0" rtlCol="0" anchor="t"/>
          <a:lstStyle/>
          <a:p>
            <a:pPr marL="0" indent="0" algn="l">
              <a:lnSpc>
                <a:spcPts val="2450"/>
              </a:lnSpc>
              <a:buNone/>
            </a:pPr>
            <a:r>
              <a:rPr lang="en-US" dirty="0">
                <a:solidFill>
                  <a:srgbClr val="DCD7E5"/>
                </a:solidFill>
                <a:latin typeface="Heebo" pitchFamily="34" charset="0"/>
                <a:ea typeface="Heebo" pitchFamily="34" charset="-122"/>
                <a:cs typeface="Heebo" pitchFamily="34" charset="-120"/>
              </a:rPr>
              <a:t>Data Migration</a:t>
            </a:r>
            <a:endParaRPr lang="en-US" dirty="0"/>
          </a:p>
        </p:txBody>
      </p:sp>
      <p:sp>
        <p:nvSpPr>
          <p:cNvPr id="24" name="Shape 22"/>
          <p:cNvSpPr/>
          <p:nvPr/>
        </p:nvSpPr>
        <p:spPr>
          <a:xfrm>
            <a:off x="6423481" y="5649397"/>
            <a:ext cx="692110" cy="22860"/>
          </a:xfrm>
          <a:prstGeom prst="roundRect">
            <a:avLst>
              <a:gd name="adj" fmla="val 363356"/>
            </a:avLst>
          </a:prstGeom>
          <a:solidFill>
            <a:srgbClr val="4A2C85"/>
          </a:solidFill>
          <a:ln/>
        </p:spPr>
        <p:txBody>
          <a:bodyPr/>
          <a:lstStyle/>
          <a:p>
            <a:endParaRPr lang="en-US"/>
          </a:p>
        </p:txBody>
      </p:sp>
      <p:sp>
        <p:nvSpPr>
          <p:cNvPr id="25" name="Shape 23"/>
          <p:cNvSpPr/>
          <p:nvPr/>
        </p:nvSpPr>
        <p:spPr>
          <a:xfrm>
            <a:off x="7092732" y="5438418"/>
            <a:ext cx="444937" cy="444937"/>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26" name="Text 24"/>
          <p:cNvSpPr/>
          <p:nvPr/>
        </p:nvSpPr>
        <p:spPr>
          <a:xfrm>
            <a:off x="7231201" y="5512475"/>
            <a:ext cx="167878" cy="296704"/>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rPr>
              <a:t>6</a:t>
            </a:r>
            <a:endParaRPr lang="en-US" sz="2300" dirty="0"/>
          </a:p>
        </p:txBody>
      </p:sp>
      <p:sp>
        <p:nvSpPr>
          <p:cNvPr id="27" name="Text 25"/>
          <p:cNvSpPr/>
          <p:nvPr/>
        </p:nvSpPr>
        <p:spPr>
          <a:xfrm>
            <a:off x="6769536" y="4582716"/>
            <a:ext cx="2472095" cy="308967"/>
          </a:xfrm>
          <a:prstGeom prst="rect">
            <a:avLst/>
          </a:prstGeom>
          <a:noFill/>
          <a:ln/>
        </p:spPr>
        <p:txBody>
          <a:bodyPr wrap="none" lIns="0" tIns="0" rIns="0" bIns="0" rtlCol="0" anchor="t"/>
          <a:lstStyle/>
          <a:p>
            <a:pPr marL="0" indent="0" algn="r">
              <a:lnSpc>
                <a:spcPts val="2400"/>
              </a:lnSpc>
              <a:buNone/>
            </a:pPr>
            <a:r>
              <a:rPr lang="en-US" dirty="0">
                <a:solidFill>
                  <a:srgbClr val="DCD7E5"/>
                </a:solidFill>
                <a:latin typeface="Montserrat" pitchFamily="34" charset="0"/>
                <a:ea typeface="Montserrat" pitchFamily="34" charset="-122"/>
                <a:cs typeface="Montserrat" pitchFamily="34" charset="-120"/>
              </a:rPr>
              <a:t>Phase 5</a:t>
            </a:r>
            <a:endParaRPr lang="en-US" dirty="0"/>
          </a:p>
        </p:txBody>
      </p:sp>
      <p:sp>
        <p:nvSpPr>
          <p:cNvPr id="28" name="Text 26"/>
          <p:cNvSpPr/>
          <p:nvPr/>
        </p:nvSpPr>
        <p:spPr>
          <a:xfrm>
            <a:off x="692110" y="5841325"/>
            <a:ext cx="5535454" cy="316349"/>
          </a:xfrm>
          <a:prstGeom prst="rect">
            <a:avLst/>
          </a:prstGeom>
          <a:noFill/>
          <a:ln/>
        </p:spPr>
        <p:txBody>
          <a:bodyPr wrap="none" lIns="0" tIns="0" rIns="0" bIns="0" rtlCol="0" anchor="t"/>
          <a:lstStyle/>
          <a:p>
            <a:pPr marL="0" indent="0" algn="r">
              <a:lnSpc>
                <a:spcPts val="2450"/>
              </a:lnSpc>
              <a:buNone/>
            </a:pPr>
            <a:r>
              <a:rPr lang="en-US" dirty="0">
                <a:solidFill>
                  <a:srgbClr val="DCD7E5"/>
                </a:solidFill>
                <a:latin typeface="Heebo" pitchFamily="34" charset="0"/>
                <a:ea typeface="Heebo" pitchFamily="34" charset="-122"/>
                <a:cs typeface="Heebo" pitchFamily="34" charset="-120"/>
              </a:rPr>
              <a:t>Testing</a:t>
            </a:r>
            <a:endParaRPr lang="en-US" dirty="0"/>
          </a:p>
        </p:txBody>
      </p:sp>
      <p:sp>
        <p:nvSpPr>
          <p:cNvPr id="29" name="Shape 27"/>
          <p:cNvSpPr/>
          <p:nvPr/>
        </p:nvSpPr>
        <p:spPr>
          <a:xfrm>
            <a:off x="7514808" y="6539389"/>
            <a:ext cx="692110" cy="22860"/>
          </a:xfrm>
          <a:prstGeom prst="roundRect">
            <a:avLst>
              <a:gd name="adj" fmla="val 363356"/>
            </a:avLst>
          </a:prstGeom>
          <a:solidFill>
            <a:srgbClr val="4A2C85"/>
          </a:solidFill>
          <a:ln/>
        </p:spPr>
        <p:txBody>
          <a:bodyPr/>
          <a:lstStyle/>
          <a:p>
            <a:endParaRPr lang="en-US"/>
          </a:p>
        </p:txBody>
      </p:sp>
      <p:sp>
        <p:nvSpPr>
          <p:cNvPr id="30" name="Shape 28"/>
          <p:cNvSpPr/>
          <p:nvPr/>
        </p:nvSpPr>
        <p:spPr>
          <a:xfrm>
            <a:off x="7092732" y="6328410"/>
            <a:ext cx="444937" cy="444937"/>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31" name="Text 29"/>
          <p:cNvSpPr/>
          <p:nvPr/>
        </p:nvSpPr>
        <p:spPr>
          <a:xfrm>
            <a:off x="7224772" y="6402467"/>
            <a:ext cx="180737" cy="296704"/>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rPr>
              <a:t>7</a:t>
            </a:r>
            <a:endParaRPr lang="en-US" sz="2300" dirty="0"/>
          </a:p>
        </p:txBody>
      </p:sp>
      <p:sp>
        <p:nvSpPr>
          <p:cNvPr id="32" name="Text 30"/>
          <p:cNvSpPr/>
          <p:nvPr/>
        </p:nvSpPr>
        <p:spPr>
          <a:xfrm>
            <a:off x="5298689" y="5472244"/>
            <a:ext cx="2472095" cy="308967"/>
          </a:xfrm>
          <a:prstGeom prst="rect">
            <a:avLst/>
          </a:prstGeom>
          <a:noFill/>
          <a:ln/>
        </p:spPr>
        <p:txBody>
          <a:bodyPr wrap="none" lIns="0" tIns="0" rIns="0" bIns="0" rtlCol="0" anchor="t"/>
          <a:lstStyle/>
          <a:p>
            <a:pPr marL="0" indent="0" algn="l">
              <a:lnSpc>
                <a:spcPts val="2400"/>
              </a:lnSpc>
              <a:buNone/>
            </a:pPr>
            <a:r>
              <a:rPr lang="en-US" dirty="0">
                <a:solidFill>
                  <a:srgbClr val="DCD7E5"/>
                </a:solidFill>
                <a:latin typeface="Montserrat" pitchFamily="34" charset="0"/>
                <a:ea typeface="Montserrat" pitchFamily="34" charset="-122"/>
                <a:cs typeface="Montserrat" pitchFamily="34" charset="-120"/>
              </a:rPr>
              <a:t>Phase 6</a:t>
            </a:r>
            <a:endParaRPr lang="en-US" dirty="0"/>
          </a:p>
        </p:txBody>
      </p:sp>
      <p:sp>
        <p:nvSpPr>
          <p:cNvPr id="33" name="Text 31"/>
          <p:cNvSpPr/>
          <p:nvPr/>
        </p:nvSpPr>
        <p:spPr>
          <a:xfrm>
            <a:off x="3459837" y="7428916"/>
            <a:ext cx="5535454" cy="316349"/>
          </a:xfrm>
          <a:prstGeom prst="rect">
            <a:avLst/>
          </a:prstGeom>
          <a:noFill/>
          <a:ln/>
        </p:spPr>
        <p:txBody>
          <a:bodyPr wrap="none" lIns="0" tIns="0" rIns="0" bIns="0" rtlCol="0" anchor="t"/>
          <a:lstStyle/>
          <a:p>
            <a:pPr marL="0" indent="0" algn="l">
              <a:lnSpc>
                <a:spcPts val="2450"/>
              </a:lnSpc>
              <a:buNone/>
            </a:pPr>
            <a:r>
              <a:rPr lang="en-US" sz="1550" dirty="0">
                <a:solidFill>
                  <a:srgbClr val="DCD7E5"/>
                </a:solidFill>
                <a:latin typeface="Heebo" pitchFamily="34" charset="0"/>
                <a:ea typeface="Heebo" pitchFamily="34" charset="-122"/>
                <a:cs typeface="Heebo" pitchFamily="34" charset="-120"/>
              </a:rPr>
              <a:t>Post-Launch Support and Optimization</a:t>
            </a:r>
            <a:endParaRPr lang="en-US" sz="1550" dirty="0"/>
          </a:p>
        </p:txBody>
      </p:sp>
      <p:sp>
        <p:nvSpPr>
          <p:cNvPr id="34" name="Shape 3">
            <a:extLst>
              <a:ext uri="{FF2B5EF4-FFF2-40B4-BE49-F238E27FC236}">
                <a16:creationId xmlns:a16="http://schemas.microsoft.com/office/drawing/2014/main" id="{B09B1BA0-EC7F-902A-DA0C-1835320E4BB0}"/>
              </a:ext>
            </a:extLst>
          </p:cNvPr>
          <p:cNvSpPr/>
          <p:nvPr/>
        </p:nvSpPr>
        <p:spPr>
          <a:xfrm>
            <a:off x="7058442" y="919973"/>
            <a:ext cx="444937" cy="444937"/>
          </a:xfrm>
          <a:prstGeom prst="roundRect">
            <a:avLst>
              <a:gd name="adj" fmla="val 18669"/>
            </a:avLst>
          </a:prstGeom>
          <a:noFill/>
          <a:ln/>
        </p:spPr>
        <p:txBody>
          <a:bodyPr wrap="none" lIns="0" tIns="0" rIns="0" bIns="0" rtlCol="0" anchor="t"/>
          <a:lstStyle/>
          <a:p>
            <a:pPr algn="ctr">
              <a:lnSpc>
                <a:spcPts val="2300"/>
              </a:lnSpc>
            </a:pPr>
            <a:r>
              <a:rPr lang="en-US" sz="2300" dirty="0">
                <a:solidFill>
                  <a:srgbClr val="DCD7E5"/>
                </a:solidFill>
                <a:latin typeface="Montserrat" pitchFamily="34" charset="0"/>
              </a:rPr>
              <a:t>1</a:t>
            </a:r>
          </a:p>
        </p:txBody>
      </p:sp>
      <p:sp>
        <p:nvSpPr>
          <p:cNvPr id="37" name="Shape 3">
            <a:extLst>
              <a:ext uri="{FF2B5EF4-FFF2-40B4-BE49-F238E27FC236}">
                <a16:creationId xmlns:a16="http://schemas.microsoft.com/office/drawing/2014/main" id="{850B3134-ECA1-223B-13E5-899E080773F4}"/>
              </a:ext>
            </a:extLst>
          </p:cNvPr>
          <p:cNvSpPr/>
          <p:nvPr/>
        </p:nvSpPr>
        <p:spPr>
          <a:xfrm>
            <a:off x="7039093" y="849288"/>
            <a:ext cx="444937" cy="444937"/>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38" name="Text 4">
            <a:extLst>
              <a:ext uri="{FF2B5EF4-FFF2-40B4-BE49-F238E27FC236}">
                <a16:creationId xmlns:a16="http://schemas.microsoft.com/office/drawing/2014/main" id="{411B9B8D-B269-5884-8EEC-FEE2D4ADEB14}"/>
              </a:ext>
            </a:extLst>
          </p:cNvPr>
          <p:cNvSpPr/>
          <p:nvPr/>
        </p:nvSpPr>
        <p:spPr>
          <a:xfrm>
            <a:off x="7039093" y="942833"/>
            <a:ext cx="482025" cy="1360074"/>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rPr>
              <a:t>1</a:t>
            </a:r>
            <a:endParaRPr lang="en-US" sz="2300" dirty="0"/>
          </a:p>
        </p:txBody>
      </p:sp>
      <p:sp>
        <p:nvSpPr>
          <p:cNvPr id="39" name="Shape 2">
            <a:extLst>
              <a:ext uri="{FF2B5EF4-FFF2-40B4-BE49-F238E27FC236}">
                <a16:creationId xmlns:a16="http://schemas.microsoft.com/office/drawing/2014/main" id="{84448A99-0813-B364-D3E4-B9E5DE54FD01}"/>
              </a:ext>
            </a:extLst>
          </p:cNvPr>
          <p:cNvSpPr/>
          <p:nvPr/>
        </p:nvSpPr>
        <p:spPr>
          <a:xfrm>
            <a:off x="6393985" y="1028522"/>
            <a:ext cx="692110" cy="22860"/>
          </a:xfrm>
          <a:prstGeom prst="roundRect">
            <a:avLst>
              <a:gd name="adj" fmla="val 363356"/>
            </a:avLst>
          </a:prstGeom>
          <a:solidFill>
            <a:srgbClr val="4A2C85"/>
          </a:solidFill>
          <a:ln/>
        </p:spPr>
        <p:txBody>
          <a:bodyPr/>
          <a:lstStyle/>
          <a:p>
            <a:endParaRPr lang="en-US"/>
          </a:p>
        </p:txBody>
      </p:sp>
      <p:sp>
        <p:nvSpPr>
          <p:cNvPr id="40" name="Text 30">
            <a:extLst>
              <a:ext uri="{FF2B5EF4-FFF2-40B4-BE49-F238E27FC236}">
                <a16:creationId xmlns:a16="http://schemas.microsoft.com/office/drawing/2014/main" id="{32A9FF6E-7692-E8F4-941D-83CCF48A089E}"/>
              </a:ext>
            </a:extLst>
          </p:cNvPr>
          <p:cNvSpPr/>
          <p:nvPr/>
        </p:nvSpPr>
        <p:spPr>
          <a:xfrm>
            <a:off x="8402836" y="6260915"/>
            <a:ext cx="2472095" cy="308967"/>
          </a:xfrm>
          <a:prstGeom prst="rect">
            <a:avLst/>
          </a:prstGeom>
          <a:noFill/>
          <a:ln/>
        </p:spPr>
        <p:txBody>
          <a:bodyPr wrap="none" lIns="0" tIns="0" rIns="0" bIns="0" rtlCol="0" anchor="t"/>
          <a:lstStyle/>
          <a:p>
            <a:pPr marL="0" indent="0" algn="l">
              <a:lnSpc>
                <a:spcPts val="2400"/>
              </a:lnSpc>
              <a:buNone/>
            </a:pPr>
            <a:r>
              <a:rPr lang="en-US" dirty="0">
                <a:solidFill>
                  <a:srgbClr val="DCD7E5"/>
                </a:solidFill>
                <a:latin typeface="Montserrat" pitchFamily="34" charset="0"/>
                <a:ea typeface="Montserrat" pitchFamily="34" charset="-122"/>
                <a:cs typeface="Montserrat" pitchFamily="34" charset="-120"/>
              </a:rPr>
              <a:t>Phase 7</a:t>
            </a:r>
            <a:endParaRPr lang="en-US" dirty="0"/>
          </a:p>
        </p:txBody>
      </p:sp>
      <p:sp>
        <p:nvSpPr>
          <p:cNvPr id="41" name="Shape 3">
            <a:extLst>
              <a:ext uri="{FF2B5EF4-FFF2-40B4-BE49-F238E27FC236}">
                <a16:creationId xmlns:a16="http://schemas.microsoft.com/office/drawing/2014/main" id="{BDFC2A2E-6A3C-3359-0201-89B3F16A3F7A}"/>
              </a:ext>
            </a:extLst>
          </p:cNvPr>
          <p:cNvSpPr/>
          <p:nvPr/>
        </p:nvSpPr>
        <p:spPr>
          <a:xfrm>
            <a:off x="7104161" y="7206448"/>
            <a:ext cx="444937" cy="444937"/>
          </a:xfrm>
          <a:prstGeom prst="roundRect">
            <a:avLst>
              <a:gd name="adj" fmla="val 18669"/>
            </a:avLst>
          </a:prstGeom>
          <a:solidFill>
            <a:srgbClr val="31136C"/>
          </a:solidFill>
          <a:ln w="7620">
            <a:solidFill>
              <a:srgbClr val="4A2C85"/>
            </a:solidFill>
            <a:prstDash val="solid"/>
          </a:ln>
        </p:spPr>
        <p:txBody>
          <a:bodyPr/>
          <a:lstStyle/>
          <a:p>
            <a:endParaRPr lang="en-US" dirty="0"/>
          </a:p>
        </p:txBody>
      </p:sp>
      <p:sp>
        <p:nvSpPr>
          <p:cNvPr id="46" name="Text 30">
            <a:extLst>
              <a:ext uri="{FF2B5EF4-FFF2-40B4-BE49-F238E27FC236}">
                <a16:creationId xmlns:a16="http://schemas.microsoft.com/office/drawing/2014/main" id="{6FD4AA28-B5ED-DE33-5AA3-0AD5A40B0146}"/>
              </a:ext>
            </a:extLst>
          </p:cNvPr>
          <p:cNvSpPr/>
          <p:nvPr/>
        </p:nvSpPr>
        <p:spPr>
          <a:xfrm>
            <a:off x="5439191" y="7123505"/>
            <a:ext cx="2472095" cy="308967"/>
          </a:xfrm>
          <a:prstGeom prst="rect">
            <a:avLst/>
          </a:prstGeom>
          <a:noFill/>
          <a:ln/>
        </p:spPr>
        <p:txBody>
          <a:bodyPr wrap="none" lIns="0" tIns="0" rIns="0" bIns="0" rtlCol="0" anchor="t"/>
          <a:lstStyle/>
          <a:p>
            <a:pPr marL="0" indent="0" algn="l">
              <a:lnSpc>
                <a:spcPts val="2400"/>
              </a:lnSpc>
              <a:buNone/>
            </a:pPr>
            <a:r>
              <a:rPr lang="en-US" dirty="0">
                <a:solidFill>
                  <a:srgbClr val="DCD7E5"/>
                </a:solidFill>
                <a:latin typeface="Montserrat" pitchFamily="34" charset="0"/>
                <a:ea typeface="Montserrat" pitchFamily="34" charset="-122"/>
                <a:cs typeface="Montserrat" pitchFamily="34" charset="-120"/>
              </a:rPr>
              <a:t>Phase 8</a:t>
            </a:r>
            <a:endParaRPr lang="en-US" dirty="0"/>
          </a:p>
        </p:txBody>
      </p:sp>
      <p:sp>
        <p:nvSpPr>
          <p:cNvPr id="47" name="Text 31">
            <a:extLst>
              <a:ext uri="{FF2B5EF4-FFF2-40B4-BE49-F238E27FC236}">
                <a16:creationId xmlns:a16="http://schemas.microsoft.com/office/drawing/2014/main" id="{BFDFC141-1009-20D1-A6F1-8876171C1BB7}"/>
              </a:ext>
            </a:extLst>
          </p:cNvPr>
          <p:cNvSpPr/>
          <p:nvPr/>
        </p:nvSpPr>
        <p:spPr>
          <a:xfrm>
            <a:off x="8365644" y="6577217"/>
            <a:ext cx="5535454" cy="316349"/>
          </a:xfrm>
          <a:prstGeom prst="rect">
            <a:avLst/>
          </a:prstGeom>
          <a:noFill/>
          <a:ln/>
        </p:spPr>
        <p:txBody>
          <a:bodyPr wrap="none" lIns="0" tIns="0" rIns="0" bIns="0" rtlCol="0" anchor="t"/>
          <a:lstStyle/>
          <a:p>
            <a:pPr marL="0" indent="0" algn="l">
              <a:lnSpc>
                <a:spcPts val="2450"/>
              </a:lnSpc>
              <a:buNone/>
            </a:pPr>
            <a:r>
              <a:rPr lang="en-US" dirty="0">
                <a:solidFill>
                  <a:srgbClr val="DCD7E5"/>
                </a:solidFill>
                <a:latin typeface="Heebo" pitchFamily="34" charset="0"/>
                <a:ea typeface="Heebo" pitchFamily="34" charset="-122"/>
                <a:cs typeface="Heebo" pitchFamily="34" charset="-120"/>
              </a:rPr>
              <a:t>Deployment and Go-Live</a:t>
            </a:r>
            <a:endParaRPr lang="en-US" dirty="0"/>
          </a:p>
        </p:txBody>
      </p:sp>
      <p:sp>
        <p:nvSpPr>
          <p:cNvPr id="36" name="TextBox 35">
            <a:extLst>
              <a:ext uri="{FF2B5EF4-FFF2-40B4-BE49-F238E27FC236}">
                <a16:creationId xmlns:a16="http://schemas.microsoft.com/office/drawing/2014/main" id="{B3960DFA-9728-B15F-A9CC-B7BC409B3C29}"/>
              </a:ext>
            </a:extLst>
          </p:cNvPr>
          <p:cNvSpPr txBox="1"/>
          <p:nvPr/>
        </p:nvSpPr>
        <p:spPr>
          <a:xfrm>
            <a:off x="3669029" y="7289248"/>
            <a:ext cx="7315200" cy="373628"/>
          </a:xfrm>
          <a:prstGeom prst="rect">
            <a:avLst/>
          </a:prstGeom>
          <a:noFill/>
        </p:spPr>
        <p:txBody>
          <a:bodyPr wrap="square">
            <a:spAutoFit/>
          </a:bodyPr>
          <a:lstStyle/>
          <a:p>
            <a:pPr marL="0" indent="0" algn="ctr">
              <a:lnSpc>
                <a:spcPts val="2300"/>
              </a:lnSpc>
              <a:buNone/>
            </a:pPr>
            <a:r>
              <a:rPr lang="en-US" dirty="0">
                <a:solidFill>
                  <a:srgbClr val="DCD7E5"/>
                </a:solidFill>
                <a:latin typeface="Montserrat" pitchFamily="34" charset="0"/>
              </a:rPr>
              <a:t>8</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65352FD6-8627-E760-80BB-368FEB28A37F}"/>
              </a:ext>
            </a:extLst>
          </p:cNvPr>
          <p:cNvGrpSpPr/>
          <p:nvPr/>
        </p:nvGrpSpPr>
        <p:grpSpPr>
          <a:xfrm>
            <a:off x="21780" y="2418348"/>
            <a:ext cx="14389325" cy="4704813"/>
            <a:chOff x="144970" y="1281677"/>
            <a:chExt cx="11902059" cy="5392971"/>
          </a:xfrm>
        </p:grpSpPr>
        <p:sp>
          <p:nvSpPr>
            <p:cNvPr id="61" name="Rectangle: Rounded Corners 60">
              <a:extLst>
                <a:ext uri="{FF2B5EF4-FFF2-40B4-BE49-F238E27FC236}">
                  <a16:creationId xmlns:a16="http://schemas.microsoft.com/office/drawing/2014/main" id="{47270F64-E3ED-1C4A-6ED4-26BD28A137D1}"/>
                </a:ext>
              </a:extLst>
            </p:cNvPr>
            <p:cNvSpPr/>
            <p:nvPr/>
          </p:nvSpPr>
          <p:spPr>
            <a:xfrm>
              <a:off x="144970" y="3871528"/>
              <a:ext cx="11902059" cy="242994"/>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2" name="Group 61">
              <a:extLst>
                <a:ext uri="{FF2B5EF4-FFF2-40B4-BE49-F238E27FC236}">
                  <a16:creationId xmlns:a16="http://schemas.microsoft.com/office/drawing/2014/main" id="{2D60A1AE-FD04-41FD-A6E6-B5A5A90F1D75}"/>
                </a:ext>
              </a:extLst>
            </p:cNvPr>
            <p:cNvGrpSpPr/>
            <p:nvPr/>
          </p:nvGrpSpPr>
          <p:grpSpPr>
            <a:xfrm>
              <a:off x="872165" y="2060014"/>
              <a:ext cx="896231" cy="2004930"/>
              <a:chOff x="530577" y="1702335"/>
              <a:chExt cx="914400" cy="2045575"/>
            </a:xfrm>
            <a:solidFill>
              <a:schemeClr val="accent1"/>
            </a:solidFill>
          </p:grpSpPr>
          <p:sp>
            <p:nvSpPr>
              <p:cNvPr id="137" name="Oval 136">
                <a:extLst>
                  <a:ext uri="{FF2B5EF4-FFF2-40B4-BE49-F238E27FC236}">
                    <a16:creationId xmlns:a16="http://schemas.microsoft.com/office/drawing/2014/main" id="{3A2B832C-35C6-4FCE-C4D1-6492D098E7D8}"/>
                  </a:ext>
                </a:extLst>
              </p:cNvPr>
              <p:cNvSpPr/>
              <p:nvPr/>
            </p:nvSpPr>
            <p:spPr>
              <a:xfrm>
                <a:off x="914401" y="3601155"/>
                <a:ext cx="146755" cy="1467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8" name="Group 137">
                <a:extLst>
                  <a:ext uri="{FF2B5EF4-FFF2-40B4-BE49-F238E27FC236}">
                    <a16:creationId xmlns:a16="http://schemas.microsoft.com/office/drawing/2014/main" id="{FF0DF8E8-53A1-244E-2960-0F71D779AE99}"/>
                  </a:ext>
                </a:extLst>
              </p:cNvPr>
              <p:cNvGrpSpPr/>
              <p:nvPr/>
            </p:nvGrpSpPr>
            <p:grpSpPr>
              <a:xfrm>
                <a:off x="710217" y="2721785"/>
                <a:ext cx="555121" cy="803497"/>
                <a:chOff x="4097867" y="1606418"/>
                <a:chExt cx="745068" cy="1078432"/>
              </a:xfrm>
              <a:grpFill/>
            </p:grpSpPr>
            <p:sp>
              <p:nvSpPr>
                <p:cNvPr id="140" name="Isosceles Triangle 5">
                  <a:extLst>
                    <a:ext uri="{FF2B5EF4-FFF2-40B4-BE49-F238E27FC236}">
                      <a16:creationId xmlns:a16="http://schemas.microsoft.com/office/drawing/2014/main" id="{858DD4FE-CF72-6513-039C-50F72F046EB9}"/>
                    </a:ext>
                  </a:extLst>
                </p:cNvPr>
                <p:cNvSpPr/>
                <p:nvPr/>
              </p:nvSpPr>
              <p:spPr>
                <a:xfrm rot="10800000">
                  <a:off x="4097867" y="1606418"/>
                  <a:ext cx="745068" cy="438700"/>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501731" y="451954"/>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Isosceles Triangle 5">
                  <a:extLst>
                    <a:ext uri="{FF2B5EF4-FFF2-40B4-BE49-F238E27FC236}">
                      <a16:creationId xmlns:a16="http://schemas.microsoft.com/office/drawing/2014/main" id="{8B094A19-1120-8AA2-C6D6-A77EDC800409}"/>
                    </a:ext>
                  </a:extLst>
                </p:cNvPr>
                <p:cNvSpPr/>
                <p:nvPr/>
              </p:nvSpPr>
              <p:spPr>
                <a:xfrm rot="10800000">
                  <a:off x="4278494" y="2458858"/>
                  <a:ext cx="383814" cy="225992"/>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447491" y="421069"/>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Isosceles Triangle 5">
                  <a:extLst>
                    <a:ext uri="{FF2B5EF4-FFF2-40B4-BE49-F238E27FC236}">
                      <a16:creationId xmlns:a16="http://schemas.microsoft.com/office/drawing/2014/main" id="{AB927DA7-76C2-6D67-13CD-E2219ED0AE86}"/>
                    </a:ext>
                  </a:extLst>
                </p:cNvPr>
                <p:cNvSpPr/>
                <p:nvPr/>
              </p:nvSpPr>
              <p:spPr>
                <a:xfrm rot="10800000">
                  <a:off x="4188179" y="2085814"/>
                  <a:ext cx="564444" cy="332348"/>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483289" y="455892"/>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39" name="Oval 138">
                <a:extLst>
                  <a:ext uri="{FF2B5EF4-FFF2-40B4-BE49-F238E27FC236}">
                    <a16:creationId xmlns:a16="http://schemas.microsoft.com/office/drawing/2014/main" id="{36620F66-BEB0-A0D9-C008-3B827EEF272D}"/>
                  </a:ext>
                </a:extLst>
              </p:cNvPr>
              <p:cNvSpPr/>
              <p:nvPr/>
            </p:nvSpPr>
            <p:spPr>
              <a:xfrm>
                <a:off x="530577" y="1702335"/>
                <a:ext cx="914400" cy="91440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3" name="TextBox 62">
              <a:extLst>
                <a:ext uri="{FF2B5EF4-FFF2-40B4-BE49-F238E27FC236}">
                  <a16:creationId xmlns:a16="http://schemas.microsoft.com/office/drawing/2014/main" id="{343E2717-BBF8-35EB-4EDB-2AEC3A0A3EEC}"/>
                </a:ext>
              </a:extLst>
            </p:cNvPr>
            <p:cNvSpPr txBox="1"/>
            <p:nvPr/>
          </p:nvSpPr>
          <p:spPr>
            <a:xfrm>
              <a:off x="821918" y="2327133"/>
              <a:ext cx="996727" cy="343974"/>
            </a:xfrm>
            <a:prstGeom prst="rect">
              <a:avLst/>
            </a:prstGeom>
            <a:noFill/>
          </p:spPr>
          <p:txBody>
            <a:bodyPr wrap="square" rtlCol="0">
              <a:spAutoFit/>
            </a:bodyPr>
            <a:lstStyle/>
            <a:p>
              <a:pPr algn="ctr"/>
              <a:r>
                <a:rPr lang="en-US" sz="1350" b="1" dirty="0">
                  <a:solidFill>
                    <a:schemeClr val="bg1"/>
                  </a:solidFill>
                  <a:effectLst>
                    <a:outerShdw blurRad="38100" dist="38100" dir="2700000" algn="tl">
                      <a:srgbClr val="000000">
                        <a:alpha val="43137"/>
                      </a:srgbClr>
                    </a:outerShdw>
                  </a:effectLst>
                  <a:latin typeface="Georgia" panose="02040502050405020303" pitchFamily="18" charset="0"/>
                </a:rPr>
                <a:t>Jan 2024</a:t>
              </a:r>
            </a:p>
          </p:txBody>
        </p:sp>
        <p:sp>
          <p:nvSpPr>
            <p:cNvPr id="64" name="TextBox 63">
              <a:extLst>
                <a:ext uri="{FF2B5EF4-FFF2-40B4-BE49-F238E27FC236}">
                  <a16:creationId xmlns:a16="http://schemas.microsoft.com/office/drawing/2014/main" id="{9D0742D5-0D82-9BA9-07B0-DA1580F495DC}"/>
                </a:ext>
              </a:extLst>
            </p:cNvPr>
            <p:cNvSpPr txBox="1"/>
            <p:nvPr/>
          </p:nvSpPr>
          <p:spPr>
            <a:xfrm>
              <a:off x="524139" y="1281677"/>
              <a:ext cx="2061992" cy="637749"/>
            </a:xfrm>
            <a:prstGeom prst="rect">
              <a:avLst/>
            </a:prstGeom>
            <a:noFill/>
          </p:spPr>
          <p:txBody>
            <a:bodyPr wrap="square" rtlCol="0">
              <a:spAutoFit/>
            </a:bodyPr>
            <a:lstStyle/>
            <a:p>
              <a:pPr marL="0" indent="0">
                <a:lnSpc>
                  <a:spcPts val="4200"/>
                </a:lnSpc>
                <a:buNone/>
              </a:pPr>
              <a:r>
                <a:rPr lang="en-US" sz="1600" dirty="0">
                  <a:solidFill>
                    <a:srgbClr val="F2F0F4"/>
                  </a:solidFill>
                  <a:latin typeface="Montserrat" pitchFamily="34" charset="0"/>
                  <a:ea typeface="Montserrat" pitchFamily="34" charset="-122"/>
                  <a:cs typeface="Montserrat" pitchFamily="34" charset="-120"/>
                </a:rPr>
                <a:t>Project Kickoff</a:t>
              </a:r>
              <a:endParaRPr lang="en-US" sz="1600" dirty="0"/>
            </a:p>
          </p:txBody>
        </p:sp>
        <p:grpSp>
          <p:nvGrpSpPr>
            <p:cNvPr id="65" name="Group 64">
              <a:extLst>
                <a:ext uri="{FF2B5EF4-FFF2-40B4-BE49-F238E27FC236}">
                  <a16:creationId xmlns:a16="http://schemas.microsoft.com/office/drawing/2014/main" id="{F4D8145B-EF96-9B92-5ACC-58C5FD388648}"/>
                </a:ext>
              </a:extLst>
            </p:cNvPr>
            <p:cNvGrpSpPr/>
            <p:nvPr/>
          </p:nvGrpSpPr>
          <p:grpSpPr>
            <a:xfrm>
              <a:off x="3260025" y="2060014"/>
              <a:ext cx="896231" cy="2004930"/>
              <a:chOff x="530577" y="1702335"/>
              <a:chExt cx="914400" cy="2045575"/>
            </a:xfrm>
            <a:solidFill>
              <a:schemeClr val="accent1"/>
            </a:solidFill>
          </p:grpSpPr>
          <p:sp>
            <p:nvSpPr>
              <p:cNvPr id="131" name="Oval 130">
                <a:extLst>
                  <a:ext uri="{FF2B5EF4-FFF2-40B4-BE49-F238E27FC236}">
                    <a16:creationId xmlns:a16="http://schemas.microsoft.com/office/drawing/2014/main" id="{2CCC44B7-A45D-2D9A-BB67-C071A4146CF5}"/>
                  </a:ext>
                </a:extLst>
              </p:cNvPr>
              <p:cNvSpPr/>
              <p:nvPr/>
            </p:nvSpPr>
            <p:spPr>
              <a:xfrm>
                <a:off x="914401" y="3601155"/>
                <a:ext cx="146755" cy="1467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2" name="Group 131">
                <a:extLst>
                  <a:ext uri="{FF2B5EF4-FFF2-40B4-BE49-F238E27FC236}">
                    <a16:creationId xmlns:a16="http://schemas.microsoft.com/office/drawing/2014/main" id="{CD373E27-7149-33CC-BDF4-C0DF644EFFBB}"/>
                  </a:ext>
                </a:extLst>
              </p:cNvPr>
              <p:cNvGrpSpPr/>
              <p:nvPr/>
            </p:nvGrpSpPr>
            <p:grpSpPr>
              <a:xfrm>
                <a:off x="710217" y="2721785"/>
                <a:ext cx="555121" cy="803497"/>
                <a:chOff x="4097867" y="1606418"/>
                <a:chExt cx="745068" cy="1078432"/>
              </a:xfrm>
              <a:grpFill/>
            </p:grpSpPr>
            <p:sp>
              <p:nvSpPr>
                <p:cNvPr id="134" name="Isosceles Triangle 5">
                  <a:extLst>
                    <a:ext uri="{FF2B5EF4-FFF2-40B4-BE49-F238E27FC236}">
                      <a16:creationId xmlns:a16="http://schemas.microsoft.com/office/drawing/2014/main" id="{0E624554-6393-A55D-0CC4-90CF46C574A7}"/>
                    </a:ext>
                  </a:extLst>
                </p:cNvPr>
                <p:cNvSpPr/>
                <p:nvPr/>
              </p:nvSpPr>
              <p:spPr>
                <a:xfrm rot="10800000">
                  <a:off x="4097867" y="1606418"/>
                  <a:ext cx="745068" cy="438700"/>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501731" y="451954"/>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Isosceles Triangle 5">
                  <a:extLst>
                    <a:ext uri="{FF2B5EF4-FFF2-40B4-BE49-F238E27FC236}">
                      <a16:creationId xmlns:a16="http://schemas.microsoft.com/office/drawing/2014/main" id="{C3A92C2C-D55D-F24E-29F7-195652A098B0}"/>
                    </a:ext>
                  </a:extLst>
                </p:cNvPr>
                <p:cNvSpPr/>
                <p:nvPr/>
              </p:nvSpPr>
              <p:spPr>
                <a:xfrm rot="10800000">
                  <a:off x="4278494" y="2458858"/>
                  <a:ext cx="383814" cy="225992"/>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447491" y="421069"/>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Isosceles Triangle 5">
                  <a:extLst>
                    <a:ext uri="{FF2B5EF4-FFF2-40B4-BE49-F238E27FC236}">
                      <a16:creationId xmlns:a16="http://schemas.microsoft.com/office/drawing/2014/main" id="{625C7EDD-687A-FE13-B15E-FD5439DB1E8A}"/>
                    </a:ext>
                  </a:extLst>
                </p:cNvPr>
                <p:cNvSpPr/>
                <p:nvPr/>
              </p:nvSpPr>
              <p:spPr>
                <a:xfrm rot="10800000">
                  <a:off x="4188179" y="2085814"/>
                  <a:ext cx="564444" cy="332348"/>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483289" y="455892"/>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33" name="Oval 132">
                <a:extLst>
                  <a:ext uri="{FF2B5EF4-FFF2-40B4-BE49-F238E27FC236}">
                    <a16:creationId xmlns:a16="http://schemas.microsoft.com/office/drawing/2014/main" id="{B97E0E07-A3AC-4679-BC26-FCB7B3C2BC74}"/>
                  </a:ext>
                </a:extLst>
              </p:cNvPr>
              <p:cNvSpPr/>
              <p:nvPr/>
            </p:nvSpPr>
            <p:spPr>
              <a:xfrm>
                <a:off x="530577" y="1702335"/>
                <a:ext cx="914400" cy="91440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6" name="TextBox 65">
              <a:extLst>
                <a:ext uri="{FF2B5EF4-FFF2-40B4-BE49-F238E27FC236}">
                  <a16:creationId xmlns:a16="http://schemas.microsoft.com/office/drawing/2014/main" id="{4CD418B2-234D-2F1A-E264-A6994175861F}"/>
                </a:ext>
              </a:extLst>
            </p:cNvPr>
            <p:cNvSpPr txBox="1"/>
            <p:nvPr/>
          </p:nvSpPr>
          <p:spPr>
            <a:xfrm>
              <a:off x="3209778" y="2327133"/>
              <a:ext cx="996727" cy="343974"/>
            </a:xfrm>
            <a:prstGeom prst="rect">
              <a:avLst/>
            </a:prstGeom>
            <a:noFill/>
          </p:spPr>
          <p:txBody>
            <a:bodyPr wrap="square" rtlCol="0">
              <a:spAutoFit/>
            </a:bodyPr>
            <a:lstStyle/>
            <a:p>
              <a:pPr algn="ctr"/>
              <a:r>
                <a:rPr lang="en-US" sz="1350" b="1" dirty="0">
                  <a:solidFill>
                    <a:schemeClr val="bg1"/>
                  </a:solidFill>
                  <a:effectLst>
                    <a:outerShdw blurRad="38100" dist="38100" dir="2700000" algn="tl">
                      <a:srgbClr val="000000">
                        <a:alpha val="43137"/>
                      </a:srgbClr>
                    </a:outerShdw>
                  </a:effectLst>
                  <a:latin typeface="Georgia" panose="02040502050405020303" pitchFamily="18" charset="0"/>
                </a:rPr>
                <a:t>Aug 2024</a:t>
              </a:r>
            </a:p>
          </p:txBody>
        </p:sp>
        <p:sp>
          <p:nvSpPr>
            <p:cNvPr id="67" name="TextBox 66">
              <a:extLst>
                <a:ext uri="{FF2B5EF4-FFF2-40B4-BE49-F238E27FC236}">
                  <a16:creationId xmlns:a16="http://schemas.microsoft.com/office/drawing/2014/main" id="{D70F302E-EB58-B381-4A6E-3DE08A06EF85}"/>
                </a:ext>
              </a:extLst>
            </p:cNvPr>
            <p:cNvSpPr txBox="1"/>
            <p:nvPr/>
          </p:nvSpPr>
          <p:spPr>
            <a:xfrm>
              <a:off x="2374069" y="1281677"/>
              <a:ext cx="3449885" cy="637749"/>
            </a:xfrm>
            <a:prstGeom prst="rect">
              <a:avLst/>
            </a:prstGeom>
            <a:noFill/>
          </p:spPr>
          <p:txBody>
            <a:bodyPr wrap="square" rtlCol="0">
              <a:spAutoFit/>
            </a:bodyPr>
            <a:lstStyle/>
            <a:p>
              <a:pPr marL="0" indent="0">
                <a:lnSpc>
                  <a:spcPts val="4200"/>
                </a:lnSpc>
                <a:buNone/>
              </a:pPr>
              <a:r>
                <a:rPr lang="en-US" sz="1600" dirty="0">
                  <a:solidFill>
                    <a:srgbClr val="F2F0F4"/>
                  </a:solidFill>
                  <a:latin typeface="Montserrat" pitchFamily="34" charset="0"/>
                  <a:ea typeface="Montserrat" pitchFamily="34" charset="-122"/>
                  <a:cs typeface="Montserrat" pitchFamily="34" charset="-120"/>
                </a:rPr>
                <a:t>Development Phase Completion</a:t>
              </a:r>
              <a:endParaRPr lang="en-US" sz="1600" dirty="0"/>
            </a:p>
          </p:txBody>
        </p:sp>
        <p:grpSp>
          <p:nvGrpSpPr>
            <p:cNvPr id="68" name="Group 67">
              <a:extLst>
                <a:ext uri="{FF2B5EF4-FFF2-40B4-BE49-F238E27FC236}">
                  <a16:creationId xmlns:a16="http://schemas.microsoft.com/office/drawing/2014/main" id="{E28019BA-3FD0-5A88-E6F1-0694B74ACDAF}"/>
                </a:ext>
              </a:extLst>
            </p:cNvPr>
            <p:cNvGrpSpPr/>
            <p:nvPr/>
          </p:nvGrpSpPr>
          <p:grpSpPr>
            <a:xfrm>
              <a:off x="5647885" y="2060014"/>
              <a:ext cx="896231" cy="2004930"/>
              <a:chOff x="530577" y="1702335"/>
              <a:chExt cx="914400" cy="2045575"/>
            </a:xfrm>
            <a:solidFill>
              <a:schemeClr val="accent1"/>
            </a:solidFill>
          </p:grpSpPr>
          <p:sp>
            <p:nvSpPr>
              <p:cNvPr id="125" name="Oval 124">
                <a:extLst>
                  <a:ext uri="{FF2B5EF4-FFF2-40B4-BE49-F238E27FC236}">
                    <a16:creationId xmlns:a16="http://schemas.microsoft.com/office/drawing/2014/main" id="{6D5AC1ED-4CC4-4868-9DE3-D211FE97620B}"/>
                  </a:ext>
                </a:extLst>
              </p:cNvPr>
              <p:cNvSpPr/>
              <p:nvPr/>
            </p:nvSpPr>
            <p:spPr>
              <a:xfrm>
                <a:off x="914401" y="3601155"/>
                <a:ext cx="146755" cy="1467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6" name="Group 125">
                <a:extLst>
                  <a:ext uri="{FF2B5EF4-FFF2-40B4-BE49-F238E27FC236}">
                    <a16:creationId xmlns:a16="http://schemas.microsoft.com/office/drawing/2014/main" id="{8B09F2FB-0E04-1984-4BCC-977323770285}"/>
                  </a:ext>
                </a:extLst>
              </p:cNvPr>
              <p:cNvGrpSpPr/>
              <p:nvPr/>
            </p:nvGrpSpPr>
            <p:grpSpPr>
              <a:xfrm>
                <a:off x="710217" y="2721785"/>
                <a:ext cx="555121" cy="803497"/>
                <a:chOff x="4097867" y="1606418"/>
                <a:chExt cx="745068" cy="1078432"/>
              </a:xfrm>
              <a:grpFill/>
            </p:grpSpPr>
            <p:sp>
              <p:nvSpPr>
                <p:cNvPr id="128" name="Isosceles Triangle 5">
                  <a:extLst>
                    <a:ext uri="{FF2B5EF4-FFF2-40B4-BE49-F238E27FC236}">
                      <a16:creationId xmlns:a16="http://schemas.microsoft.com/office/drawing/2014/main" id="{B746BFAD-CD95-BCCF-ABEB-D9D324BED350}"/>
                    </a:ext>
                  </a:extLst>
                </p:cNvPr>
                <p:cNvSpPr/>
                <p:nvPr/>
              </p:nvSpPr>
              <p:spPr>
                <a:xfrm rot="10800000">
                  <a:off x="4097867" y="1606418"/>
                  <a:ext cx="745068" cy="438700"/>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501731" y="451954"/>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Isosceles Triangle 5">
                  <a:extLst>
                    <a:ext uri="{FF2B5EF4-FFF2-40B4-BE49-F238E27FC236}">
                      <a16:creationId xmlns:a16="http://schemas.microsoft.com/office/drawing/2014/main" id="{A12D0D98-499E-87EE-F9F2-024CED381AB4}"/>
                    </a:ext>
                  </a:extLst>
                </p:cNvPr>
                <p:cNvSpPr/>
                <p:nvPr/>
              </p:nvSpPr>
              <p:spPr>
                <a:xfrm rot="10800000">
                  <a:off x="4278494" y="2458858"/>
                  <a:ext cx="383814" cy="225992"/>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447491" y="421069"/>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Isosceles Triangle 5">
                  <a:extLst>
                    <a:ext uri="{FF2B5EF4-FFF2-40B4-BE49-F238E27FC236}">
                      <a16:creationId xmlns:a16="http://schemas.microsoft.com/office/drawing/2014/main" id="{EC2792F7-3AFD-E432-FF69-491B30A7C014}"/>
                    </a:ext>
                  </a:extLst>
                </p:cNvPr>
                <p:cNvSpPr/>
                <p:nvPr/>
              </p:nvSpPr>
              <p:spPr>
                <a:xfrm rot="10800000">
                  <a:off x="4188179" y="2085814"/>
                  <a:ext cx="564444" cy="332348"/>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483289" y="455892"/>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7" name="Oval 126">
                <a:extLst>
                  <a:ext uri="{FF2B5EF4-FFF2-40B4-BE49-F238E27FC236}">
                    <a16:creationId xmlns:a16="http://schemas.microsoft.com/office/drawing/2014/main" id="{A6C05B85-192B-0305-4CF7-77A945C44F77}"/>
                  </a:ext>
                </a:extLst>
              </p:cNvPr>
              <p:cNvSpPr/>
              <p:nvPr/>
            </p:nvSpPr>
            <p:spPr>
              <a:xfrm>
                <a:off x="530577" y="1702335"/>
                <a:ext cx="914400" cy="91440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9" name="TextBox 68">
              <a:extLst>
                <a:ext uri="{FF2B5EF4-FFF2-40B4-BE49-F238E27FC236}">
                  <a16:creationId xmlns:a16="http://schemas.microsoft.com/office/drawing/2014/main" id="{71511C3E-CD5C-3D2E-0949-AEF242F6F86D}"/>
                </a:ext>
              </a:extLst>
            </p:cNvPr>
            <p:cNvSpPr txBox="1"/>
            <p:nvPr/>
          </p:nvSpPr>
          <p:spPr>
            <a:xfrm>
              <a:off x="5597638" y="2327133"/>
              <a:ext cx="996727" cy="343974"/>
            </a:xfrm>
            <a:prstGeom prst="rect">
              <a:avLst/>
            </a:prstGeom>
            <a:noFill/>
          </p:spPr>
          <p:txBody>
            <a:bodyPr wrap="square" rtlCol="0">
              <a:spAutoFit/>
            </a:bodyPr>
            <a:lstStyle/>
            <a:p>
              <a:pPr algn="ctr"/>
              <a:r>
                <a:rPr lang="en-US" sz="1350" b="1" dirty="0">
                  <a:solidFill>
                    <a:schemeClr val="bg1"/>
                  </a:solidFill>
                  <a:effectLst>
                    <a:outerShdw blurRad="38100" dist="38100" dir="2700000" algn="tl">
                      <a:srgbClr val="000000">
                        <a:alpha val="43137"/>
                      </a:srgbClr>
                    </a:outerShdw>
                  </a:effectLst>
                  <a:latin typeface="Georgia" panose="02040502050405020303" pitchFamily="18" charset="0"/>
                </a:rPr>
                <a:t>Dec 2024</a:t>
              </a:r>
            </a:p>
          </p:txBody>
        </p:sp>
        <p:sp>
          <p:nvSpPr>
            <p:cNvPr id="70" name="TextBox 69">
              <a:extLst>
                <a:ext uri="{FF2B5EF4-FFF2-40B4-BE49-F238E27FC236}">
                  <a16:creationId xmlns:a16="http://schemas.microsoft.com/office/drawing/2014/main" id="{90B1711A-AC56-F6BB-9B3D-F2526B9E517F}"/>
                </a:ext>
              </a:extLst>
            </p:cNvPr>
            <p:cNvSpPr txBox="1"/>
            <p:nvPr/>
          </p:nvSpPr>
          <p:spPr>
            <a:xfrm>
              <a:off x="5299858" y="1281677"/>
              <a:ext cx="3390096" cy="630032"/>
            </a:xfrm>
            <a:prstGeom prst="rect">
              <a:avLst/>
            </a:prstGeom>
            <a:noFill/>
          </p:spPr>
          <p:txBody>
            <a:bodyPr wrap="square" rtlCol="0">
              <a:spAutoFit/>
            </a:bodyPr>
            <a:lstStyle/>
            <a:p>
              <a:pPr marL="0" indent="0">
                <a:lnSpc>
                  <a:spcPts val="4200"/>
                </a:lnSpc>
                <a:buNone/>
              </a:pPr>
              <a:r>
                <a:rPr lang="en-US" sz="1600" dirty="0">
                  <a:solidFill>
                    <a:srgbClr val="F2F0F4"/>
                  </a:solidFill>
                  <a:latin typeface="Montserrat" pitchFamily="34" charset="0"/>
                  <a:ea typeface="Montserrat" pitchFamily="34" charset="-122"/>
                  <a:cs typeface="Montserrat" pitchFamily="34" charset="-120"/>
                </a:rPr>
                <a:t>Data Migration Completion</a:t>
              </a:r>
              <a:endParaRPr lang="en-US" sz="1600" dirty="0"/>
            </a:p>
          </p:txBody>
        </p:sp>
        <p:grpSp>
          <p:nvGrpSpPr>
            <p:cNvPr id="71" name="Group 70">
              <a:extLst>
                <a:ext uri="{FF2B5EF4-FFF2-40B4-BE49-F238E27FC236}">
                  <a16:creationId xmlns:a16="http://schemas.microsoft.com/office/drawing/2014/main" id="{8FF8C039-0BF5-1BD8-6642-E2E886A65615}"/>
                </a:ext>
              </a:extLst>
            </p:cNvPr>
            <p:cNvGrpSpPr/>
            <p:nvPr/>
          </p:nvGrpSpPr>
          <p:grpSpPr>
            <a:xfrm flipV="1">
              <a:off x="2066095" y="3927591"/>
              <a:ext cx="896231" cy="2004930"/>
              <a:chOff x="530577" y="1702335"/>
              <a:chExt cx="914400" cy="2045575"/>
            </a:xfrm>
            <a:solidFill>
              <a:schemeClr val="accent2"/>
            </a:solidFill>
          </p:grpSpPr>
          <p:sp>
            <p:nvSpPr>
              <p:cNvPr id="119" name="Oval 118">
                <a:extLst>
                  <a:ext uri="{FF2B5EF4-FFF2-40B4-BE49-F238E27FC236}">
                    <a16:creationId xmlns:a16="http://schemas.microsoft.com/office/drawing/2014/main" id="{FD843319-7F81-1D46-AF60-A9C229A0DCF4}"/>
                  </a:ext>
                </a:extLst>
              </p:cNvPr>
              <p:cNvSpPr/>
              <p:nvPr/>
            </p:nvSpPr>
            <p:spPr>
              <a:xfrm>
                <a:off x="914401" y="3601155"/>
                <a:ext cx="146755" cy="1467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0" name="Group 119">
                <a:extLst>
                  <a:ext uri="{FF2B5EF4-FFF2-40B4-BE49-F238E27FC236}">
                    <a16:creationId xmlns:a16="http://schemas.microsoft.com/office/drawing/2014/main" id="{6BE03595-1FBB-5A00-0DB3-D027089FB85D}"/>
                  </a:ext>
                </a:extLst>
              </p:cNvPr>
              <p:cNvGrpSpPr/>
              <p:nvPr/>
            </p:nvGrpSpPr>
            <p:grpSpPr>
              <a:xfrm>
                <a:off x="710217" y="2721785"/>
                <a:ext cx="555121" cy="803497"/>
                <a:chOff x="4097867" y="1606418"/>
                <a:chExt cx="745068" cy="1078432"/>
              </a:xfrm>
              <a:grpFill/>
            </p:grpSpPr>
            <p:sp>
              <p:nvSpPr>
                <p:cNvPr id="122" name="Isosceles Triangle 5">
                  <a:extLst>
                    <a:ext uri="{FF2B5EF4-FFF2-40B4-BE49-F238E27FC236}">
                      <a16:creationId xmlns:a16="http://schemas.microsoft.com/office/drawing/2014/main" id="{7549DBA1-95DB-2306-55CA-D555C3FD7D36}"/>
                    </a:ext>
                  </a:extLst>
                </p:cNvPr>
                <p:cNvSpPr/>
                <p:nvPr/>
              </p:nvSpPr>
              <p:spPr>
                <a:xfrm rot="10800000">
                  <a:off x="4097867" y="1606418"/>
                  <a:ext cx="745068" cy="438700"/>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501731" y="451954"/>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Isosceles Triangle 5">
                  <a:extLst>
                    <a:ext uri="{FF2B5EF4-FFF2-40B4-BE49-F238E27FC236}">
                      <a16:creationId xmlns:a16="http://schemas.microsoft.com/office/drawing/2014/main" id="{892B5FEC-8656-D908-D196-8FA2896C5B2D}"/>
                    </a:ext>
                  </a:extLst>
                </p:cNvPr>
                <p:cNvSpPr/>
                <p:nvPr/>
              </p:nvSpPr>
              <p:spPr>
                <a:xfrm rot="10800000">
                  <a:off x="4278494" y="2458858"/>
                  <a:ext cx="383814" cy="225992"/>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447491" y="421069"/>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Isosceles Triangle 5">
                  <a:extLst>
                    <a:ext uri="{FF2B5EF4-FFF2-40B4-BE49-F238E27FC236}">
                      <a16:creationId xmlns:a16="http://schemas.microsoft.com/office/drawing/2014/main" id="{65051FCC-2847-8E09-57F7-10B495078287}"/>
                    </a:ext>
                  </a:extLst>
                </p:cNvPr>
                <p:cNvSpPr/>
                <p:nvPr/>
              </p:nvSpPr>
              <p:spPr>
                <a:xfrm rot="10800000">
                  <a:off x="4188179" y="2085814"/>
                  <a:ext cx="564444" cy="332348"/>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483289" y="455892"/>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1" name="Oval 120">
                <a:extLst>
                  <a:ext uri="{FF2B5EF4-FFF2-40B4-BE49-F238E27FC236}">
                    <a16:creationId xmlns:a16="http://schemas.microsoft.com/office/drawing/2014/main" id="{83C829D9-EC77-EFB7-ECEA-8C4E2E19E5ED}"/>
                  </a:ext>
                </a:extLst>
              </p:cNvPr>
              <p:cNvSpPr/>
              <p:nvPr/>
            </p:nvSpPr>
            <p:spPr>
              <a:xfrm>
                <a:off x="530577" y="1702335"/>
                <a:ext cx="914400" cy="914400"/>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2" name="TextBox 71">
              <a:extLst>
                <a:ext uri="{FF2B5EF4-FFF2-40B4-BE49-F238E27FC236}">
                  <a16:creationId xmlns:a16="http://schemas.microsoft.com/office/drawing/2014/main" id="{70761C6D-B1C3-E672-7449-BB57652F9710}"/>
                </a:ext>
              </a:extLst>
            </p:cNvPr>
            <p:cNvSpPr txBox="1"/>
            <p:nvPr/>
          </p:nvSpPr>
          <p:spPr>
            <a:xfrm>
              <a:off x="2015847" y="5303410"/>
              <a:ext cx="996727" cy="343974"/>
            </a:xfrm>
            <a:prstGeom prst="rect">
              <a:avLst/>
            </a:prstGeom>
            <a:noFill/>
          </p:spPr>
          <p:txBody>
            <a:bodyPr wrap="square" rtlCol="0">
              <a:spAutoFit/>
            </a:bodyPr>
            <a:lstStyle/>
            <a:p>
              <a:pPr algn="ctr"/>
              <a:r>
                <a:rPr lang="en-US" sz="1350" b="1" dirty="0">
                  <a:solidFill>
                    <a:schemeClr val="bg1"/>
                  </a:solidFill>
                  <a:effectLst>
                    <a:outerShdw blurRad="38100" dist="38100" dir="2700000" algn="tl">
                      <a:srgbClr val="000000">
                        <a:alpha val="43137"/>
                      </a:srgbClr>
                    </a:outerShdw>
                  </a:effectLst>
                  <a:latin typeface="Georgia" panose="02040502050405020303" pitchFamily="18" charset="0"/>
                </a:rPr>
                <a:t>Mar 2024</a:t>
              </a:r>
            </a:p>
          </p:txBody>
        </p:sp>
        <p:sp>
          <p:nvSpPr>
            <p:cNvPr id="73" name="TextBox 72">
              <a:extLst>
                <a:ext uri="{FF2B5EF4-FFF2-40B4-BE49-F238E27FC236}">
                  <a16:creationId xmlns:a16="http://schemas.microsoft.com/office/drawing/2014/main" id="{82360A34-144C-2C90-124A-43137C94698E}"/>
                </a:ext>
              </a:extLst>
            </p:cNvPr>
            <p:cNvSpPr txBox="1"/>
            <p:nvPr/>
          </p:nvSpPr>
          <p:spPr>
            <a:xfrm>
              <a:off x="1914746" y="5747205"/>
              <a:ext cx="2061992" cy="637749"/>
            </a:xfrm>
            <a:prstGeom prst="rect">
              <a:avLst/>
            </a:prstGeom>
            <a:noFill/>
          </p:spPr>
          <p:txBody>
            <a:bodyPr wrap="square" rtlCol="0">
              <a:spAutoFit/>
            </a:bodyPr>
            <a:lstStyle/>
            <a:p>
              <a:pPr marL="0" indent="0">
                <a:lnSpc>
                  <a:spcPts val="4200"/>
                </a:lnSpc>
                <a:buNone/>
              </a:pPr>
              <a:r>
                <a:rPr lang="en-US" sz="1600" dirty="0">
                  <a:solidFill>
                    <a:srgbClr val="F2F0F4"/>
                  </a:solidFill>
                  <a:latin typeface="Montserrat" pitchFamily="34" charset="0"/>
                  <a:ea typeface="Montserrat" pitchFamily="34" charset="-122"/>
                  <a:cs typeface="Montserrat" pitchFamily="34" charset="-120"/>
                </a:rPr>
                <a:t>Design Phase</a:t>
              </a:r>
              <a:endParaRPr lang="en-US" sz="1600" dirty="0"/>
            </a:p>
          </p:txBody>
        </p:sp>
        <p:grpSp>
          <p:nvGrpSpPr>
            <p:cNvPr id="74" name="Group 73">
              <a:extLst>
                <a:ext uri="{FF2B5EF4-FFF2-40B4-BE49-F238E27FC236}">
                  <a16:creationId xmlns:a16="http://schemas.microsoft.com/office/drawing/2014/main" id="{6F272D5F-5BA7-198F-F007-53EA4A300EEE}"/>
                </a:ext>
              </a:extLst>
            </p:cNvPr>
            <p:cNvGrpSpPr/>
            <p:nvPr/>
          </p:nvGrpSpPr>
          <p:grpSpPr>
            <a:xfrm flipV="1">
              <a:off x="4453955" y="3927591"/>
              <a:ext cx="896231" cy="2004930"/>
              <a:chOff x="530577" y="1702335"/>
              <a:chExt cx="914400" cy="2045575"/>
            </a:xfrm>
            <a:solidFill>
              <a:schemeClr val="accent2"/>
            </a:solidFill>
          </p:grpSpPr>
          <p:sp>
            <p:nvSpPr>
              <p:cNvPr id="113" name="Oval 112">
                <a:extLst>
                  <a:ext uri="{FF2B5EF4-FFF2-40B4-BE49-F238E27FC236}">
                    <a16:creationId xmlns:a16="http://schemas.microsoft.com/office/drawing/2014/main" id="{8480BF5A-6C36-2928-8391-EE5E935CDFA4}"/>
                  </a:ext>
                </a:extLst>
              </p:cNvPr>
              <p:cNvSpPr/>
              <p:nvPr/>
            </p:nvSpPr>
            <p:spPr>
              <a:xfrm>
                <a:off x="914401" y="3601155"/>
                <a:ext cx="146755" cy="1467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4" name="Group 113">
                <a:extLst>
                  <a:ext uri="{FF2B5EF4-FFF2-40B4-BE49-F238E27FC236}">
                    <a16:creationId xmlns:a16="http://schemas.microsoft.com/office/drawing/2014/main" id="{964308E8-767D-CF1B-4BE8-726ADC2ED0E1}"/>
                  </a:ext>
                </a:extLst>
              </p:cNvPr>
              <p:cNvGrpSpPr/>
              <p:nvPr/>
            </p:nvGrpSpPr>
            <p:grpSpPr>
              <a:xfrm>
                <a:off x="710217" y="2721785"/>
                <a:ext cx="555121" cy="803497"/>
                <a:chOff x="4097867" y="1606418"/>
                <a:chExt cx="745068" cy="1078432"/>
              </a:xfrm>
              <a:grpFill/>
            </p:grpSpPr>
            <p:sp>
              <p:nvSpPr>
                <p:cNvPr id="116" name="Isosceles Triangle 5">
                  <a:extLst>
                    <a:ext uri="{FF2B5EF4-FFF2-40B4-BE49-F238E27FC236}">
                      <a16:creationId xmlns:a16="http://schemas.microsoft.com/office/drawing/2014/main" id="{1D7AC9B4-2DBD-6172-B6ED-F8A8575FAE1A}"/>
                    </a:ext>
                  </a:extLst>
                </p:cNvPr>
                <p:cNvSpPr/>
                <p:nvPr/>
              </p:nvSpPr>
              <p:spPr>
                <a:xfrm rot="10800000">
                  <a:off x="4097867" y="1606418"/>
                  <a:ext cx="745068" cy="438700"/>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501731" y="451954"/>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Isosceles Triangle 5">
                  <a:extLst>
                    <a:ext uri="{FF2B5EF4-FFF2-40B4-BE49-F238E27FC236}">
                      <a16:creationId xmlns:a16="http://schemas.microsoft.com/office/drawing/2014/main" id="{A1D8C6F2-4827-67B6-0D29-39A01E6CE30D}"/>
                    </a:ext>
                  </a:extLst>
                </p:cNvPr>
                <p:cNvSpPr/>
                <p:nvPr/>
              </p:nvSpPr>
              <p:spPr>
                <a:xfrm rot="10800000">
                  <a:off x="4278494" y="2458858"/>
                  <a:ext cx="383814" cy="225992"/>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447491" y="421069"/>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Isosceles Triangle 5">
                  <a:extLst>
                    <a:ext uri="{FF2B5EF4-FFF2-40B4-BE49-F238E27FC236}">
                      <a16:creationId xmlns:a16="http://schemas.microsoft.com/office/drawing/2014/main" id="{E632B821-614E-0748-AF5D-2F226B65D79F}"/>
                    </a:ext>
                  </a:extLst>
                </p:cNvPr>
                <p:cNvSpPr/>
                <p:nvPr/>
              </p:nvSpPr>
              <p:spPr>
                <a:xfrm rot="10800000">
                  <a:off x="4188179" y="2085814"/>
                  <a:ext cx="564444" cy="332348"/>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483289" y="455892"/>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5" name="Oval 114">
                <a:extLst>
                  <a:ext uri="{FF2B5EF4-FFF2-40B4-BE49-F238E27FC236}">
                    <a16:creationId xmlns:a16="http://schemas.microsoft.com/office/drawing/2014/main" id="{A87952F0-39B3-6EA4-9F09-BA88C975F2CD}"/>
                  </a:ext>
                </a:extLst>
              </p:cNvPr>
              <p:cNvSpPr/>
              <p:nvPr/>
            </p:nvSpPr>
            <p:spPr>
              <a:xfrm>
                <a:off x="530577" y="1702335"/>
                <a:ext cx="914400" cy="914400"/>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5" name="TextBox 74">
              <a:extLst>
                <a:ext uri="{FF2B5EF4-FFF2-40B4-BE49-F238E27FC236}">
                  <a16:creationId xmlns:a16="http://schemas.microsoft.com/office/drawing/2014/main" id="{4051E177-E56E-3A12-CAB8-AC41E6A11747}"/>
                </a:ext>
              </a:extLst>
            </p:cNvPr>
            <p:cNvSpPr txBox="1"/>
            <p:nvPr/>
          </p:nvSpPr>
          <p:spPr>
            <a:xfrm>
              <a:off x="4403707" y="5303410"/>
              <a:ext cx="996727" cy="343974"/>
            </a:xfrm>
            <a:prstGeom prst="rect">
              <a:avLst/>
            </a:prstGeom>
            <a:noFill/>
          </p:spPr>
          <p:txBody>
            <a:bodyPr wrap="square" rtlCol="0">
              <a:spAutoFit/>
            </a:bodyPr>
            <a:lstStyle/>
            <a:p>
              <a:pPr algn="ctr"/>
              <a:r>
                <a:rPr lang="en-US" sz="1350" b="1" dirty="0">
                  <a:solidFill>
                    <a:schemeClr val="bg1"/>
                  </a:solidFill>
                  <a:effectLst>
                    <a:outerShdw blurRad="38100" dist="38100" dir="2700000" algn="tl">
                      <a:srgbClr val="000000">
                        <a:alpha val="43137"/>
                      </a:srgbClr>
                    </a:outerShdw>
                  </a:effectLst>
                  <a:latin typeface="Georgia" panose="02040502050405020303" pitchFamily="18" charset="0"/>
                </a:rPr>
                <a:t>Oct 2024</a:t>
              </a:r>
            </a:p>
          </p:txBody>
        </p:sp>
        <p:sp>
          <p:nvSpPr>
            <p:cNvPr id="76" name="TextBox 75">
              <a:extLst>
                <a:ext uri="{FF2B5EF4-FFF2-40B4-BE49-F238E27FC236}">
                  <a16:creationId xmlns:a16="http://schemas.microsoft.com/office/drawing/2014/main" id="{35D01E8C-959C-DD16-6ABD-24A75E9E3951}"/>
                </a:ext>
              </a:extLst>
            </p:cNvPr>
            <p:cNvSpPr txBox="1"/>
            <p:nvPr/>
          </p:nvSpPr>
          <p:spPr>
            <a:xfrm>
              <a:off x="4105929" y="6066080"/>
              <a:ext cx="1592284" cy="264595"/>
            </a:xfrm>
            <a:prstGeom prst="rect">
              <a:avLst/>
            </a:prstGeom>
            <a:noFill/>
          </p:spPr>
          <p:txBody>
            <a:bodyPr wrap="square" rtlCol="0">
              <a:spAutoFit/>
            </a:bodyPr>
            <a:lstStyle/>
            <a:p>
              <a:pPr lvl="0" algn="ctr"/>
              <a:endParaRPr lang="en-US" sz="900" dirty="0">
                <a:latin typeface="Georgia Pro Light" panose="02040302050405020303" pitchFamily="18" charset="0"/>
              </a:endParaRPr>
            </a:p>
          </p:txBody>
        </p:sp>
        <p:grpSp>
          <p:nvGrpSpPr>
            <p:cNvPr id="77" name="Group 76">
              <a:extLst>
                <a:ext uri="{FF2B5EF4-FFF2-40B4-BE49-F238E27FC236}">
                  <a16:creationId xmlns:a16="http://schemas.microsoft.com/office/drawing/2014/main" id="{E90E23B5-9FC9-717E-7464-3359CD2E2FF9}"/>
                </a:ext>
              </a:extLst>
            </p:cNvPr>
            <p:cNvGrpSpPr/>
            <p:nvPr/>
          </p:nvGrpSpPr>
          <p:grpSpPr>
            <a:xfrm flipV="1">
              <a:off x="9229675" y="3927591"/>
              <a:ext cx="896231" cy="2004930"/>
              <a:chOff x="530577" y="1702335"/>
              <a:chExt cx="914400" cy="2045575"/>
            </a:xfrm>
            <a:solidFill>
              <a:schemeClr val="accent2"/>
            </a:solidFill>
          </p:grpSpPr>
          <p:sp>
            <p:nvSpPr>
              <p:cNvPr id="107" name="Oval 106">
                <a:extLst>
                  <a:ext uri="{FF2B5EF4-FFF2-40B4-BE49-F238E27FC236}">
                    <a16:creationId xmlns:a16="http://schemas.microsoft.com/office/drawing/2014/main" id="{3BD1FD4A-E265-EF41-3F6D-E4F9EBCA588A}"/>
                  </a:ext>
                </a:extLst>
              </p:cNvPr>
              <p:cNvSpPr/>
              <p:nvPr/>
            </p:nvSpPr>
            <p:spPr>
              <a:xfrm>
                <a:off x="914401" y="3601155"/>
                <a:ext cx="146755" cy="1467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8" name="Group 107">
                <a:extLst>
                  <a:ext uri="{FF2B5EF4-FFF2-40B4-BE49-F238E27FC236}">
                    <a16:creationId xmlns:a16="http://schemas.microsoft.com/office/drawing/2014/main" id="{7EA3278A-3725-FD11-A41E-43AA50E930A5}"/>
                  </a:ext>
                </a:extLst>
              </p:cNvPr>
              <p:cNvGrpSpPr/>
              <p:nvPr/>
            </p:nvGrpSpPr>
            <p:grpSpPr>
              <a:xfrm>
                <a:off x="710217" y="2721785"/>
                <a:ext cx="555121" cy="803497"/>
                <a:chOff x="4097867" y="1606418"/>
                <a:chExt cx="745068" cy="1078432"/>
              </a:xfrm>
              <a:grpFill/>
            </p:grpSpPr>
            <p:sp>
              <p:nvSpPr>
                <p:cNvPr id="110" name="Isosceles Triangle 5">
                  <a:extLst>
                    <a:ext uri="{FF2B5EF4-FFF2-40B4-BE49-F238E27FC236}">
                      <a16:creationId xmlns:a16="http://schemas.microsoft.com/office/drawing/2014/main" id="{91CACFA9-29C3-9898-B8BD-2E29EFA12182}"/>
                    </a:ext>
                  </a:extLst>
                </p:cNvPr>
                <p:cNvSpPr/>
                <p:nvPr/>
              </p:nvSpPr>
              <p:spPr>
                <a:xfrm rot="10800000">
                  <a:off x="4097867" y="1606418"/>
                  <a:ext cx="745068" cy="438700"/>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501731" y="451954"/>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Isosceles Triangle 5">
                  <a:extLst>
                    <a:ext uri="{FF2B5EF4-FFF2-40B4-BE49-F238E27FC236}">
                      <a16:creationId xmlns:a16="http://schemas.microsoft.com/office/drawing/2014/main" id="{E197EA85-BE28-5212-1980-E0388B926F90}"/>
                    </a:ext>
                  </a:extLst>
                </p:cNvPr>
                <p:cNvSpPr/>
                <p:nvPr/>
              </p:nvSpPr>
              <p:spPr>
                <a:xfrm rot="10800000">
                  <a:off x="4278494" y="2458858"/>
                  <a:ext cx="383814" cy="225992"/>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447491" y="421069"/>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2" name="Isosceles Triangle 5">
                  <a:extLst>
                    <a:ext uri="{FF2B5EF4-FFF2-40B4-BE49-F238E27FC236}">
                      <a16:creationId xmlns:a16="http://schemas.microsoft.com/office/drawing/2014/main" id="{9BAC74BB-2628-1D2D-8045-74D3FE29A852}"/>
                    </a:ext>
                  </a:extLst>
                </p:cNvPr>
                <p:cNvSpPr/>
                <p:nvPr/>
              </p:nvSpPr>
              <p:spPr>
                <a:xfrm rot="10800000">
                  <a:off x="4188179" y="2085814"/>
                  <a:ext cx="564444" cy="332348"/>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483289" y="455892"/>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9" name="Oval 108">
                <a:extLst>
                  <a:ext uri="{FF2B5EF4-FFF2-40B4-BE49-F238E27FC236}">
                    <a16:creationId xmlns:a16="http://schemas.microsoft.com/office/drawing/2014/main" id="{6C7BA5BC-1106-8BB6-6080-B6261E4479BC}"/>
                  </a:ext>
                </a:extLst>
              </p:cNvPr>
              <p:cNvSpPr/>
              <p:nvPr/>
            </p:nvSpPr>
            <p:spPr>
              <a:xfrm>
                <a:off x="530577" y="1702335"/>
                <a:ext cx="914400" cy="914400"/>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8" name="TextBox 77">
              <a:extLst>
                <a:ext uri="{FF2B5EF4-FFF2-40B4-BE49-F238E27FC236}">
                  <a16:creationId xmlns:a16="http://schemas.microsoft.com/office/drawing/2014/main" id="{3BBA5B93-1190-37EA-C20A-781452BE9A57}"/>
                </a:ext>
              </a:extLst>
            </p:cNvPr>
            <p:cNvSpPr txBox="1"/>
            <p:nvPr/>
          </p:nvSpPr>
          <p:spPr>
            <a:xfrm>
              <a:off x="9179428" y="5303411"/>
              <a:ext cx="996727" cy="343974"/>
            </a:xfrm>
            <a:prstGeom prst="rect">
              <a:avLst/>
            </a:prstGeom>
            <a:noFill/>
          </p:spPr>
          <p:txBody>
            <a:bodyPr wrap="square" rtlCol="0">
              <a:spAutoFit/>
            </a:bodyPr>
            <a:lstStyle/>
            <a:p>
              <a:pPr algn="ctr"/>
              <a:r>
                <a:rPr lang="en-US" sz="1350" b="1" dirty="0">
                  <a:solidFill>
                    <a:schemeClr val="bg1"/>
                  </a:solidFill>
                  <a:effectLst>
                    <a:outerShdw blurRad="38100" dist="38100" dir="2700000" algn="tl">
                      <a:srgbClr val="000000">
                        <a:alpha val="43137"/>
                      </a:srgbClr>
                    </a:outerShdw>
                  </a:effectLst>
                  <a:latin typeface="Georgia" panose="02040502050405020303" pitchFamily="18" charset="0"/>
                </a:rPr>
                <a:t>May 2025</a:t>
              </a:r>
            </a:p>
          </p:txBody>
        </p:sp>
        <p:sp>
          <p:nvSpPr>
            <p:cNvPr id="79" name="TextBox 78">
              <a:extLst>
                <a:ext uri="{FF2B5EF4-FFF2-40B4-BE49-F238E27FC236}">
                  <a16:creationId xmlns:a16="http://schemas.microsoft.com/office/drawing/2014/main" id="{FE4BC286-1489-1983-599F-032C9D5B8F92}"/>
                </a:ext>
              </a:extLst>
            </p:cNvPr>
            <p:cNvSpPr txBox="1"/>
            <p:nvPr/>
          </p:nvSpPr>
          <p:spPr>
            <a:xfrm>
              <a:off x="8929233" y="5994077"/>
              <a:ext cx="1592284" cy="546831"/>
            </a:xfrm>
            <a:prstGeom prst="rect">
              <a:avLst/>
            </a:prstGeom>
            <a:noFill/>
          </p:spPr>
          <p:txBody>
            <a:bodyPr wrap="square" rtlCol="0">
              <a:spAutoFit/>
            </a:bodyPr>
            <a:lstStyle/>
            <a:p>
              <a:pPr algn="ctr"/>
              <a:r>
                <a:rPr lang="en-US" sz="1600" dirty="0">
                  <a:solidFill>
                    <a:srgbClr val="F2F0F4"/>
                  </a:solidFill>
                  <a:latin typeface="Montserrat" pitchFamily="34" charset="0"/>
                  <a:ea typeface="Montserrat" pitchFamily="34" charset="-122"/>
                  <a:cs typeface="Montserrat" pitchFamily="34" charset="-120"/>
                </a:rPr>
                <a:t>Go-Live</a:t>
              </a:r>
              <a:endParaRPr lang="en-US" sz="1600" dirty="0"/>
            </a:p>
            <a:p>
              <a:pPr lvl="0" algn="ctr"/>
              <a:endParaRPr lang="en-US" sz="900" dirty="0">
                <a:latin typeface="Georgia Pro Light" panose="02040302050405020303" pitchFamily="18" charset="0"/>
              </a:endParaRPr>
            </a:p>
          </p:txBody>
        </p:sp>
        <p:grpSp>
          <p:nvGrpSpPr>
            <p:cNvPr id="80" name="Group 79">
              <a:extLst>
                <a:ext uri="{FF2B5EF4-FFF2-40B4-BE49-F238E27FC236}">
                  <a16:creationId xmlns:a16="http://schemas.microsoft.com/office/drawing/2014/main" id="{EF5C1512-E84A-33BA-71B5-30E15ABF6BEF}"/>
                </a:ext>
              </a:extLst>
            </p:cNvPr>
            <p:cNvGrpSpPr/>
            <p:nvPr/>
          </p:nvGrpSpPr>
          <p:grpSpPr>
            <a:xfrm flipV="1">
              <a:off x="6841815" y="3927591"/>
              <a:ext cx="896231" cy="2004930"/>
              <a:chOff x="530577" y="1702335"/>
              <a:chExt cx="914400" cy="2045575"/>
            </a:xfrm>
            <a:solidFill>
              <a:schemeClr val="accent2"/>
            </a:solidFill>
          </p:grpSpPr>
          <p:sp>
            <p:nvSpPr>
              <p:cNvPr id="101" name="Oval 100">
                <a:extLst>
                  <a:ext uri="{FF2B5EF4-FFF2-40B4-BE49-F238E27FC236}">
                    <a16:creationId xmlns:a16="http://schemas.microsoft.com/office/drawing/2014/main" id="{A890ABF2-114B-46A1-9FF1-D75A29322AE4}"/>
                  </a:ext>
                </a:extLst>
              </p:cNvPr>
              <p:cNvSpPr/>
              <p:nvPr/>
            </p:nvSpPr>
            <p:spPr>
              <a:xfrm>
                <a:off x="914401" y="3601155"/>
                <a:ext cx="146755" cy="1467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2" name="Group 101">
                <a:extLst>
                  <a:ext uri="{FF2B5EF4-FFF2-40B4-BE49-F238E27FC236}">
                    <a16:creationId xmlns:a16="http://schemas.microsoft.com/office/drawing/2014/main" id="{156BE01A-8CF4-E5F8-DC3E-7A48F84779AF}"/>
                  </a:ext>
                </a:extLst>
              </p:cNvPr>
              <p:cNvGrpSpPr/>
              <p:nvPr/>
            </p:nvGrpSpPr>
            <p:grpSpPr>
              <a:xfrm>
                <a:off x="710217" y="2721785"/>
                <a:ext cx="555121" cy="803497"/>
                <a:chOff x="4097867" y="1606418"/>
                <a:chExt cx="745068" cy="1078432"/>
              </a:xfrm>
              <a:grpFill/>
            </p:grpSpPr>
            <p:sp>
              <p:nvSpPr>
                <p:cNvPr id="104" name="Isosceles Triangle 5">
                  <a:extLst>
                    <a:ext uri="{FF2B5EF4-FFF2-40B4-BE49-F238E27FC236}">
                      <a16:creationId xmlns:a16="http://schemas.microsoft.com/office/drawing/2014/main" id="{E26A9057-A410-8009-4099-2E6B9E2EF34D}"/>
                    </a:ext>
                  </a:extLst>
                </p:cNvPr>
                <p:cNvSpPr/>
                <p:nvPr/>
              </p:nvSpPr>
              <p:spPr>
                <a:xfrm rot="10800000">
                  <a:off x="4097867" y="1606418"/>
                  <a:ext cx="745068" cy="438700"/>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501731" y="451954"/>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Isosceles Triangle 5">
                  <a:extLst>
                    <a:ext uri="{FF2B5EF4-FFF2-40B4-BE49-F238E27FC236}">
                      <a16:creationId xmlns:a16="http://schemas.microsoft.com/office/drawing/2014/main" id="{ED388AA3-1D9C-CEE5-0A9B-3064E207B2A5}"/>
                    </a:ext>
                  </a:extLst>
                </p:cNvPr>
                <p:cNvSpPr/>
                <p:nvPr/>
              </p:nvSpPr>
              <p:spPr>
                <a:xfrm rot="10800000">
                  <a:off x="4278494" y="2458858"/>
                  <a:ext cx="383814" cy="225992"/>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447491" y="421069"/>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Isosceles Triangle 5">
                  <a:extLst>
                    <a:ext uri="{FF2B5EF4-FFF2-40B4-BE49-F238E27FC236}">
                      <a16:creationId xmlns:a16="http://schemas.microsoft.com/office/drawing/2014/main" id="{46A8CFF7-E213-4A26-C025-6F6EF677354C}"/>
                    </a:ext>
                  </a:extLst>
                </p:cNvPr>
                <p:cNvSpPr/>
                <p:nvPr/>
              </p:nvSpPr>
              <p:spPr>
                <a:xfrm rot="10800000">
                  <a:off x="4188179" y="2085814"/>
                  <a:ext cx="564444" cy="332348"/>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483289" y="455892"/>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3" name="Oval 102">
                <a:extLst>
                  <a:ext uri="{FF2B5EF4-FFF2-40B4-BE49-F238E27FC236}">
                    <a16:creationId xmlns:a16="http://schemas.microsoft.com/office/drawing/2014/main" id="{FD6A63A8-D9C5-3E81-EDA1-ECEB38276920}"/>
                  </a:ext>
                </a:extLst>
              </p:cNvPr>
              <p:cNvSpPr/>
              <p:nvPr/>
            </p:nvSpPr>
            <p:spPr>
              <a:xfrm>
                <a:off x="530577" y="1702335"/>
                <a:ext cx="914400" cy="914400"/>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81" name="TextBox 80">
              <a:extLst>
                <a:ext uri="{FF2B5EF4-FFF2-40B4-BE49-F238E27FC236}">
                  <a16:creationId xmlns:a16="http://schemas.microsoft.com/office/drawing/2014/main" id="{71392022-2ECF-3584-AD6B-4B9B551D7B45}"/>
                </a:ext>
              </a:extLst>
            </p:cNvPr>
            <p:cNvSpPr txBox="1"/>
            <p:nvPr/>
          </p:nvSpPr>
          <p:spPr>
            <a:xfrm>
              <a:off x="6791568" y="5303410"/>
              <a:ext cx="996727" cy="343974"/>
            </a:xfrm>
            <a:prstGeom prst="rect">
              <a:avLst/>
            </a:prstGeom>
            <a:noFill/>
          </p:spPr>
          <p:txBody>
            <a:bodyPr wrap="square" rtlCol="0">
              <a:spAutoFit/>
            </a:bodyPr>
            <a:lstStyle/>
            <a:p>
              <a:pPr algn="ctr"/>
              <a:r>
                <a:rPr lang="en-US" sz="1350" b="1" dirty="0">
                  <a:solidFill>
                    <a:schemeClr val="bg1"/>
                  </a:solidFill>
                  <a:effectLst>
                    <a:outerShdw blurRad="38100" dist="38100" dir="2700000" algn="tl">
                      <a:srgbClr val="000000">
                        <a:alpha val="43137"/>
                      </a:srgbClr>
                    </a:outerShdw>
                  </a:effectLst>
                  <a:latin typeface="Georgia" panose="02040502050405020303" pitchFamily="18" charset="0"/>
                </a:rPr>
                <a:t>Feb 2025</a:t>
              </a:r>
            </a:p>
          </p:txBody>
        </p:sp>
        <p:sp>
          <p:nvSpPr>
            <p:cNvPr id="82" name="TextBox 81">
              <a:extLst>
                <a:ext uri="{FF2B5EF4-FFF2-40B4-BE49-F238E27FC236}">
                  <a16:creationId xmlns:a16="http://schemas.microsoft.com/office/drawing/2014/main" id="{6A6E6366-5CDA-5501-8D31-20421EBFCBA1}"/>
                </a:ext>
              </a:extLst>
            </p:cNvPr>
            <p:cNvSpPr txBox="1"/>
            <p:nvPr/>
          </p:nvSpPr>
          <p:spPr>
            <a:xfrm>
              <a:off x="6236141" y="5722104"/>
              <a:ext cx="2771811" cy="952544"/>
            </a:xfrm>
            <a:prstGeom prst="rect">
              <a:avLst/>
            </a:prstGeom>
            <a:noFill/>
          </p:spPr>
          <p:txBody>
            <a:bodyPr wrap="square" rtlCol="0">
              <a:spAutoFit/>
            </a:bodyPr>
            <a:lstStyle/>
            <a:p>
              <a:pPr algn="ctr"/>
              <a:endParaRPr lang="en-US" sz="1600" dirty="0">
                <a:solidFill>
                  <a:srgbClr val="F2F0F4"/>
                </a:solidFill>
                <a:latin typeface="Georgia Pro Light" panose="02040302050405020303" pitchFamily="18" charset="0"/>
                <a:ea typeface="Montserrat" pitchFamily="34" charset="-122"/>
                <a:cs typeface="Montserrat" pitchFamily="34" charset="-120"/>
              </a:endParaRPr>
            </a:p>
            <a:p>
              <a:pPr algn="ctr"/>
              <a:r>
                <a:rPr lang="en-US" sz="1600" dirty="0">
                  <a:solidFill>
                    <a:srgbClr val="F2F0F4"/>
                  </a:solidFill>
                  <a:latin typeface="Montserrat" pitchFamily="34" charset="0"/>
                  <a:ea typeface="Montserrat" pitchFamily="34" charset="-122"/>
                  <a:cs typeface="Montserrat" pitchFamily="34" charset="-120"/>
                </a:rPr>
                <a:t>Testing Phase Completion</a:t>
              </a:r>
              <a:endParaRPr lang="en-US" sz="1600" dirty="0"/>
            </a:p>
            <a:p>
              <a:pPr algn="ctr"/>
              <a:endParaRPr lang="en-US" sz="1600" dirty="0"/>
            </a:p>
          </p:txBody>
        </p:sp>
        <p:grpSp>
          <p:nvGrpSpPr>
            <p:cNvPr id="83" name="Group 82">
              <a:extLst>
                <a:ext uri="{FF2B5EF4-FFF2-40B4-BE49-F238E27FC236}">
                  <a16:creationId xmlns:a16="http://schemas.microsoft.com/office/drawing/2014/main" id="{A3AAD5CE-DDA8-9357-FADD-B0A8AFAFC367}"/>
                </a:ext>
              </a:extLst>
            </p:cNvPr>
            <p:cNvGrpSpPr/>
            <p:nvPr/>
          </p:nvGrpSpPr>
          <p:grpSpPr>
            <a:xfrm>
              <a:off x="8035745" y="2060014"/>
              <a:ext cx="896231" cy="2004930"/>
              <a:chOff x="530577" y="1702335"/>
              <a:chExt cx="914400" cy="2045575"/>
            </a:xfrm>
            <a:solidFill>
              <a:schemeClr val="accent1"/>
            </a:solidFill>
          </p:grpSpPr>
          <p:sp>
            <p:nvSpPr>
              <p:cNvPr id="95" name="Oval 94">
                <a:extLst>
                  <a:ext uri="{FF2B5EF4-FFF2-40B4-BE49-F238E27FC236}">
                    <a16:creationId xmlns:a16="http://schemas.microsoft.com/office/drawing/2014/main" id="{F3A8F06B-BE4A-6687-FEDB-298107B75AEF}"/>
                  </a:ext>
                </a:extLst>
              </p:cNvPr>
              <p:cNvSpPr/>
              <p:nvPr/>
            </p:nvSpPr>
            <p:spPr>
              <a:xfrm>
                <a:off x="914401" y="3601155"/>
                <a:ext cx="146755" cy="1467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6" name="Group 95">
                <a:extLst>
                  <a:ext uri="{FF2B5EF4-FFF2-40B4-BE49-F238E27FC236}">
                    <a16:creationId xmlns:a16="http://schemas.microsoft.com/office/drawing/2014/main" id="{0792E3B5-786F-2B1D-ED67-54DD44B22BBB}"/>
                  </a:ext>
                </a:extLst>
              </p:cNvPr>
              <p:cNvGrpSpPr/>
              <p:nvPr/>
            </p:nvGrpSpPr>
            <p:grpSpPr>
              <a:xfrm>
                <a:off x="710217" y="2721785"/>
                <a:ext cx="555121" cy="803497"/>
                <a:chOff x="4097867" y="1606418"/>
                <a:chExt cx="745068" cy="1078432"/>
              </a:xfrm>
              <a:grpFill/>
            </p:grpSpPr>
            <p:sp>
              <p:nvSpPr>
                <p:cNvPr id="98" name="Isosceles Triangle 5">
                  <a:extLst>
                    <a:ext uri="{FF2B5EF4-FFF2-40B4-BE49-F238E27FC236}">
                      <a16:creationId xmlns:a16="http://schemas.microsoft.com/office/drawing/2014/main" id="{A41CCDDE-CAC1-22A5-00CA-2DD03B23E1C0}"/>
                    </a:ext>
                  </a:extLst>
                </p:cNvPr>
                <p:cNvSpPr/>
                <p:nvPr/>
              </p:nvSpPr>
              <p:spPr>
                <a:xfrm rot="10800000">
                  <a:off x="4097867" y="1606418"/>
                  <a:ext cx="745068" cy="438700"/>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501731" y="451954"/>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Isosceles Triangle 5">
                  <a:extLst>
                    <a:ext uri="{FF2B5EF4-FFF2-40B4-BE49-F238E27FC236}">
                      <a16:creationId xmlns:a16="http://schemas.microsoft.com/office/drawing/2014/main" id="{421E48CC-9DB4-A3C5-D22E-697E60E55C4E}"/>
                    </a:ext>
                  </a:extLst>
                </p:cNvPr>
                <p:cNvSpPr/>
                <p:nvPr/>
              </p:nvSpPr>
              <p:spPr>
                <a:xfrm rot="10800000">
                  <a:off x="4278494" y="2458858"/>
                  <a:ext cx="383814" cy="225992"/>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447491" y="421069"/>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Isosceles Triangle 5">
                  <a:extLst>
                    <a:ext uri="{FF2B5EF4-FFF2-40B4-BE49-F238E27FC236}">
                      <a16:creationId xmlns:a16="http://schemas.microsoft.com/office/drawing/2014/main" id="{D881107B-C751-60A8-94E6-FF08FFF74D76}"/>
                    </a:ext>
                  </a:extLst>
                </p:cNvPr>
                <p:cNvSpPr/>
                <p:nvPr/>
              </p:nvSpPr>
              <p:spPr>
                <a:xfrm rot="10800000">
                  <a:off x="4188179" y="2085814"/>
                  <a:ext cx="564444" cy="332348"/>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483289" y="455892"/>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7" name="Oval 96">
                <a:extLst>
                  <a:ext uri="{FF2B5EF4-FFF2-40B4-BE49-F238E27FC236}">
                    <a16:creationId xmlns:a16="http://schemas.microsoft.com/office/drawing/2014/main" id="{5C019B66-FD35-05CD-B8E0-B03FBAEA72B9}"/>
                  </a:ext>
                </a:extLst>
              </p:cNvPr>
              <p:cNvSpPr/>
              <p:nvPr/>
            </p:nvSpPr>
            <p:spPr>
              <a:xfrm>
                <a:off x="530577" y="1702335"/>
                <a:ext cx="914400" cy="91440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84" name="TextBox 83">
              <a:extLst>
                <a:ext uri="{FF2B5EF4-FFF2-40B4-BE49-F238E27FC236}">
                  <a16:creationId xmlns:a16="http://schemas.microsoft.com/office/drawing/2014/main" id="{2CF036E5-D139-A361-A73C-E72FC4F1541A}"/>
                </a:ext>
              </a:extLst>
            </p:cNvPr>
            <p:cNvSpPr txBox="1"/>
            <p:nvPr/>
          </p:nvSpPr>
          <p:spPr>
            <a:xfrm>
              <a:off x="7985498" y="2327133"/>
              <a:ext cx="996727" cy="343974"/>
            </a:xfrm>
            <a:prstGeom prst="rect">
              <a:avLst/>
            </a:prstGeom>
            <a:noFill/>
          </p:spPr>
          <p:txBody>
            <a:bodyPr wrap="square" rtlCol="0">
              <a:spAutoFit/>
            </a:bodyPr>
            <a:lstStyle/>
            <a:p>
              <a:pPr algn="ctr"/>
              <a:r>
                <a:rPr lang="en-US" sz="1350" b="1" dirty="0">
                  <a:solidFill>
                    <a:schemeClr val="bg1"/>
                  </a:solidFill>
                  <a:effectLst>
                    <a:outerShdw blurRad="38100" dist="38100" dir="2700000" algn="tl">
                      <a:srgbClr val="000000">
                        <a:alpha val="43137"/>
                      </a:srgbClr>
                    </a:outerShdw>
                  </a:effectLst>
                  <a:latin typeface="Georgia" panose="02040502050405020303" pitchFamily="18" charset="0"/>
                </a:rPr>
                <a:t>Apr 2025</a:t>
              </a:r>
            </a:p>
          </p:txBody>
        </p:sp>
        <p:sp>
          <p:nvSpPr>
            <p:cNvPr id="85" name="TextBox 84">
              <a:extLst>
                <a:ext uri="{FF2B5EF4-FFF2-40B4-BE49-F238E27FC236}">
                  <a16:creationId xmlns:a16="http://schemas.microsoft.com/office/drawing/2014/main" id="{E722B3E5-691F-BC7E-D5DD-51C4A12CF758}"/>
                </a:ext>
              </a:extLst>
            </p:cNvPr>
            <p:cNvSpPr txBox="1"/>
            <p:nvPr/>
          </p:nvSpPr>
          <p:spPr>
            <a:xfrm>
              <a:off x="7737969" y="1502194"/>
              <a:ext cx="2438186" cy="546831"/>
            </a:xfrm>
            <a:prstGeom prst="rect">
              <a:avLst/>
            </a:prstGeom>
            <a:noFill/>
          </p:spPr>
          <p:txBody>
            <a:bodyPr wrap="square" rtlCol="0">
              <a:spAutoFit/>
            </a:bodyPr>
            <a:lstStyle/>
            <a:p>
              <a:pPr algn="ctr"/>
              <a:r>
                <a:rPr lang="en-US" sz="1600" dirty="0">
                  <a:solidFill>
                    <a:srgbClr val="F2F0F4"/>
                  </a:solidFill>
                  <a:latin typeface="Montserrat" pitchFamily="34" charset="0"/>
                  <a:ea typeface="Montserrat" pitchFamily="34" charset="-122"/>
                  <a:cs typeface="Montserrat" pitchFamily="34" charset="-120"/>
                </a:rPr>
                <a:t>Deployment Readiness</a:t>
              </a:r>
              <a:endParaRPr lang="en-US" sz="1600" dirty="0"/>
            </a:p>
            <a:p>
              <a:pPr lvl="0" algn="ctr"/>
              <a:endParaRPr lang="en-US" sz="900" dirty="0">
                <a:latin typeface="Georgia Pro Light" panose="02040302050405020303" pitchFamily="18" charset="0"/>
              </a:endParaRPr>
            </a:p>
          </p:txBody>
        </p:sp>
        <p:grpSp>
          <p:nvGrpSpPr>
            <p:cNvPr id="86" name="Group 85">
              <a:extLst>
                <a:ext uri="{FF2B5EF4-FFF2-40B4-BE49-F238E27FC236}">
                  <a16:creationId xmlns:a16="http://schemas.microsoft.com/office/drawing/2014/main" id="{D7C59BBA-6F98-BF44-D244-DF8F6C44A9C5}"/>
                </a:ext>
              </a:extLst>
            </p:cNvPr>
            <p:cNvGrpSpPr/>
            <p:nvPr/>
          </p:nvGrpSpPr>
          <p:grpSpPr>
            <a:xfrm>
              <a:off x="10423603" y="2060014"/>
              <a:ext cx="896231" cy="2004930"/>
              <a:chOff x="530577" y="1702335"/>
              <a:chExt cx="914400" cy="2045575"/>
            </a:xfrm>
            <a:solidFill>
              <a:schemeClr val="accent1"/>
            </a:solidFill>
          </p:grpSpPr>
          <p:sp>
            <p:nvSpPr>
              <p:cNvPr id="89" name="Oval 88">
                <a:extLst>
                  <a:ext uri="{FF2B5EF4-FFF2-40B4-BE49-F238E27FC236}">
                    <a16:creationId xmlns:a16="http://schemas.microsoft.com/office/drawing/2014/main" id="{545BBE48-85AC-9CBE-15C0-29FB3E12A3AD}"/>
                  </a:ext>
                </a:extLst>
              </p:cNvPr>
              <p:cNvSpPr/>
              <p:nvPr/>
            </p:nvSpPr>
            <p:spPr>
              <a:xfrm>
                <a:off x="914401" y="3601155"/>
                <a:ext cx="146755" cy="1467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0" name="Group 89">
                <a:extLst>
                  <a:ext uri="{FF2B5EF4-FFF2-40B4-BE49-F238E27FC236}">
                    <a16:creationId xmlns:a16="http://schemas.microsoft.com/office/drawing/2014/main" id="{6AECF8C3-E25E-4378-71CF-65D48F466816}"/>
                  </a:ext>
                </a:extLst>
              </p:cNvPr>
              <p:cNvGrpSpPr/>
              <p:nvPr/>
            </p:nvGrpSpPr>
            <p:grpSpPr>
              <a:xfrm>
                <a:off x="710217" y="2721785"/>
                <a:ext cx="555121" cy="803497"/>
                <a:chOff x="4097867" y="1606418"/>
                <a:chExt cx="745068" cy="1078432"/>
              </a:xfrm>
              <a:grpFill/>
            </p:grpSpPr>
            <p:sp>
              <p:nvSpPr>
                <p:cNvPr id="92" name="Isosceles Triangle 5">
                  <a:extLst>
                    <a:ext uri="{FF2B5EF4-FFF2-40B4-BE49-F238E27FC236}">
                      <a16:creationId xmlns:a16="http://schemas.microsoft.com/office/drawing/2014/main" id="{D48D1A43-446A-AD57-D0CE-591F4E9DE846}"/>
                    </a:ext>
                  </a:extLst>
                </p:cNvPr>
                <p:cNvSpPr/>
                <p:nvPr/>
              </p:nvSpPr>
              <p:spPr>
                <a:xfrm rot="10800000">
                  <a:off x="4097867" y="1606418"/>
                  <a:ext cx="745068" cy="438700"/>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501731" y="451954"/>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Isosceles Triangle 5">
                  <a:extLst>
                    <a:ext uri="{FF2B5EF4-FFF2-40B4-BE49-F238E27FC236}">
                      <a16:creationId xmlns:a16="http://schemas.microsoft.com/office/drawing/2014/main" id="{338A2401-8B75-B22E-E515-894F368AFCB2}"/>
                    </a:ext>
                  </a:extLst>
                </p:cNvPr>
                <p:cNvSpPr/>
                <p:nvPr/>
              </p:nvSpPr>
              <p:spPr>
                <a:xfrm rot="10800000">
                  <a:off x="4278494" y="2458858"/>
                  <a:ext cx="383814" cy="225992"/>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447491" y="421069"/>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Isosceles Triangle 5">
                  <a:extLst>
                    <a:ext uri="{FF2B5EF4-FFF2-40B4-BE49-F238E27FC236}">
                      <a16:creationId xmlns:a16="http://schemas.microsoft.com/office/drawing/2014/main" id="{C476A301-BFEB-27FE-B05C-6272473856DE}"/>
                    </a:ext>
                  </a:extLst>
                </p:cNvPr>
                <p:cNvSpPr/>
                <p:nvPr/>
              </p:nvSpPr>
              <p:spPr>
                <a:xfrm rot="10800000">
                  <a:off x="4188179" y="2085814"/>
                  <a:ext cx="564444" cy="332348"/>
                </a:xfrm>
                <a:custGeom>
                  <a:avLst/>
                  <a:gdLst>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 name="connsiteX0" fmla="*/ 0 w 1060704"/>
                    <a:gd name="connsiteY0" fmla="*/ 755703 h 755703"/>
                    <a:gd name="connsiteX1" fmla="*/ 530352 w 1060704"/>
                    <a:gd name="connsiteY1" fmla="*/ 0 h 755703"/>
                    <a:gd name="connsiteX2" fmla="*/ 1060704 w 1060704"/>
                    <a:gd name="connsiteY2" fmla="*/ 755703 h 755703"/>
                    <a:gd name="connsiteX3" fmla="*/ 0 w 1060704"/>
                    <a:gd name="connsiteY3" fmla="*/ 755703 h 755703"/>
                  </a:gdLst>
                  <a:ahLst/>
                  <a:cxnLst>
                    <a:cxn ang="0">
                      <a:pos x="connsiteX0" y="connsiteY0"/>
                    </a:cxn>
                    <a:cxn ang="0">
                      <a:pos x="connsiteX1" y="connsiteY1"/>
                    </a:cxn>
                    <a:cxn ang="0">
                      <a:pos x="connsiteX2" y="connsiteY2"/>
                    </a:cxn>
                    <a:cxn ang="0">
                      <a:pos x="connsiteX3" y="connsiteY3"/>
                    </a:cxn>
                  </a:cxnLst>
                  <a:rect l="l" t="t" r="r" b="b"/>
                  <a:pathLst>
                    <a:path w="1060704" h="755703">
                      <a:moveTo>
                        <a:pt x="0" y="755703"/>
                      </a:moveTo>
                      <a:lnTo>
                        <a:pt x="530352" y="0"/>
                      </a:lnTo>
                      <a:lnTo>
                        <a:pt x="1060704" y="755703"/>
                      </a:lnTo>
                      <a:cubicBezTo>
                        <a:pt x="483289" y="455892"/>
                        <a:pt x="387435" y="620236"/>
                        <a:pt x="0" y="755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Oval 90">
                <a:extLst>
                  <a:ext uri="{FF2B5EF4-FFF2-40B4-BE49-F238E27FC236}">
                    <a16:creationId xmlns:a16="http://schemas.microsoft.com/office/drawing/2014/main" id="{F63F6A01-2A59-BCA4-75E6-44A8FBD031EA}"/>
                  </a:ext>
                </a:extLst>
              </p:cNvPr>
              <p:cNvSpPr/>
              <p:nvPr/>
            </p:nvSpPr>
            <p:spPr>
              <a:xfrm>
                <a:off x="530577" y="1702335"/>
                <a:ext cx="914400" cy="91440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87" name="TextBox 86">
              <a:extLst>
                <a:ext uri="{FF2B5EF4-FFF2-40B4-BE49-F238E27FC236}">
                  <a16:creationId xmlns:a16="http://schemas.microsoft.com/office/drawing/2014/main" id="{03EA26A3-1C7E-15AD-9F6D-6270446F0009}"/>
                </a:ext>
              </a:extLst>
            </p:cNvPr>
            <p:cNvSpPr txBox="1"/>
            <p:nvPr/>
          </p:nvSpPr>
          <p:spPr>
            <a:xfrm>
              <a:off x="10373356" y="2327133"/>
              <a:ext cx="996727" cy="343974"/>
            </a:xfrm>
            <a:prstGeom prst="rect">
              <a:avLst/>
            </a:prstGeom>
            <a:noFill/>
          </p:spPr>
          <p:txBody>
            <a:bodyPr wrap="square" rtlCol="0">
              <a:spAutoFit/>
            </a:bodyPr>
            <a:lstStyle/>
            <a:p>
              <a:pPr algn="ctr"/>
              <a:r>
                <a:rPr lang="en-US" sz="1350" b="1" dirty="0">
                  <a:solidFill>
                    <a:schemeClr val="bg1"/>
                  </a:solidFill>
                  <a:effectLst>
                    <a:outerShdw blurRad="38100" dist="38100" dir="2700000" algn="tl">
                      <a:srgbClr val="000000">
                        <a:alpha val="43137"/>
                      </a:srgbClr>
                    </a:outerShdw>
                  </a:effectLst>
                  <a:latin typeface="Georgia" panose="02040502050405020303" pitchFamily="18" charset="0"/>
                </a:rPr>
                <a:t>June 2025</a:t>
              </a:r>
            </a:p>
          </p:txBody>
        </p:sp>
        <p:sp>
          <p:nvSpPr>
            <p:cNvPr id="88" name="TextBox 87">
              <a:extLst>
                <a:ext uri="{FF2B5EF4-FFF2-40B4-BE49-F238E27FC236}">
                  <a16:creationId xmlns:a16="http://schemas.microsoft.com/office/drawing/2014/main" id="{C02410BA-CBE0-7C69-3AD8-02F35037EBFC}"/>
                </a:ext>
              </a:extLst>
            </p:cNvPr>
            <p:cNvSpPr txBox="1"/>
            <p:nvPr/>
          </p:nvSpPr>
          <p:spPr>
            <a:xfrm>
              <a:off x="10045321" y="1519286"/>
              <a:ext cx="1592284" cy="388073"/>
            </a:xfrm>
            <a:prstGeom prst="rect">
              <a:avLst/>
            </a:prstGeom>
            <a:noFill/>
          </p:spPr>
          <p:txBody>
            <a:bodyPr wrap="square" rtlCol="0">
              <a:spAutoFit/>
            </a:bodyPr>
            <a:lstStyle/>
            <a:p>
              <a:pPr algn="ctr"/>
              <a:r>
                <a:rPr lang="en-US" sz="1600" dirty="0">
                  <a:solidFill>
                    <a:srgbClr val="F2F0F4"/>
                  </a:solidFill>
                  <a:latin typeface="Montserrat" pitchFamily="34" charset="0"/>
                  <a:ea typeface="Montserrat" pitchFamily="34" charset="-122"/>
                  <a:cs typeface="Montserrat" pitchFamily="34" charset="-120"/>
                </a:rPr>
                <a:t>Transition</a:t>
              </a:r>
              <a:endParaRPr lang="en-US" sz="1600" dirty="0"/>
            </a:p>
          </p:txBody>
        </p:sp>
      </p:grpSp>
      <p:sp>
        <p:nvSpPr>
          <p:cNvPr id="144" name="TextBox 143">
            <a:extLst>
              <a:ext uri="{FF2B5EF4-FFF2-40B4-BE49-F238E27FC236}">
                <a16:creationId xmlns:a16="http://schemas.microsoft.com/office/drawing/2014/main" id="{919B71A4-B737-472B-AE7C-F367DB0A3000}"/>
              </a:ext>
            </a:extLst>
          </p:cNvPr>
          <p:cNvSpPr txBox="1"/>
          <p:nvPr/>
        </p:nvSpPr>
        <p:spPr>
          <a:xfrm>
            <a:off x="4000676" y="6342037"/>
            <a:ext cx="3544664" cy="556371"/>
          </a:xfrm>
          <a:prstGeom prst="rect">
            <a:avLst/>
          </a:prstGeom>
          <a:noFill/>
        </p:spPr>
        <p:txBody>
          <a:bodyPr wrap="square">
            <a:spAutoFit/>
          </a:bodyPr>
          <a:lstStyle/>
          <a:p>
            <a:pPr marL="0" indent="0">
              <a:lnSpc>
                <a:spcPts val="4200"/>
              </a:lnSpc>
              <a:buNone/>
            </a:pPr>
            <a:r>
              <a:rPr lang="en-US" sz="1600" dirty="0">
                <a:solidFill>
                  <a:srgbClr val="F2F0F4"/>
                </a:solidFill>
                <a:latin typeface="Montserrat" pitchFamily="34" charset="0"/>
                <a:ea typeface="Montserrat" pitchFamily="34" charset="-122"/>
                <a:cs typeface="Montserrat" pitchFamily="34" charset="-120"/>
              </a:rPr>
              <a:t>Security and Compliance Checks</a:t>
            </a:r>
            <a:endParaRPr lang="en-US" sz="1600" dirty="0"/>
          </a:p>
        </p:txBody>
      </p:sp>
      <p:sp>
        <p:nvSpPr>
          <p:cNvPr id="145" name="Text 0">
            <a:extLst>
              <a:ext uri="{FF2B5EF4-FFF2-40B4-BE49-F238E27FC236}">
                <a16:creationId xmlns:a16="http://schemas.microsoft.com/office/drawing/2014/main" id="{8B590035-0931-F9F5-71C1-28C40350775C}"/>
              </a:ext>
            </a:extLst>
          </p:cNvPr>
          <p:cNvSpPr/>
          <p:nvPr/>
        </p:nvSpPr>
        <p:spPr>
          <a:xfrm>
            <a:off x="5449867" y="608216"/>
            <a:ext cx="6879908" cy="534709"/>
          </a:xfrm>
          <a:prstGeom prst="rect">
            <a:avLst/>
          </a:prstGeom>
          <a:noFill/>
          <a:ln/>
        </p:spPr>
        <p:txBody>
          <a:bodyPr wrap="none" lIns="0" tIns="0" rIns="0" bIns="0" rtlCol="0" anchor="t"/>
          <a:lstStyle/>
          <a:p>
            <a:pPr marL="0" indent="0">
              <a:lnSpc>
                <a:spcPts val="4850"/>
              </a:lnSpc>
              <a:buNone/>
            </a:pPr>
            <a:r>
              <a:rPr lang="en-US" sz="3600" dirty="0">
                <a:solidFill>
                  <a:srgbClr val="F2F0F4"/>
                </a:solidFill>
                <a:latin typeface="Montserrat" pitchFamily="34" charset="0"/>
                <a:ea typeface="Montserrat" pitchFamily="34" charset="-122"/>
                <a:cs typeface="Montserrat" pitchFamily="34" charset="-120"/>
              </a:rPr>
              <a:t>Milestones</a:t>
            </a:r>
            <a:endParaRPr lang="en-US" sz="3600" dirty="0"/>
          </a:p>
        </p:txBody>
      </p:sp>
    </p:spTree>
    <p:extLst>
      <p:ext uri="{BB962C8B-B14F-4D97-AF65-F5344CB8AC3E}">
        <p14:creationId xmlns:p14="http://schemas.microsoft.com/office/powerpoint/2010/main" val="3415567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553"/>
          </a:xfrm>
          <a:prstGeom prst="rect">
            <a:avLst/>
          </a:prstGeom>
        </p:spPr>
      </p:pic>
      <p:sp>
        <p:nvSpPr>
          <p:cNvPr id="3" name="Text 0"/>
          <p:cNvSpPr/>
          <p:nvPr/>
        </p:nvSpPr>
        <p:spPr>
          <a:xfrm>
            <a:off x="2247305" y="213743"/>
            <a:ext cx="4271367" cy="533995"/>
          </a:xfrm>
          <a:prstGeom prst="rect">
            <a:avLst/>
          </a:prstGeom>
          <a:noFill/>
          <a:ln/>
        </p:spPr>
        <p:txBody>
          <a:bodyPr wrap="none" lIns="0" tIns="0" rIns="0" bIns="0" rtlCol="0" anchor="t"/>
          <a:lstStyle/>
          <a:p>
            <a:pPr marL="0" indent="0">
              <a:lnSpc>
                <a:spcPts val="4200"/>
              </a:lnSpc>
              <a:buNone/>
            </a:pPr>
            <a:r>
              <a:rPr lang="en-US" sz="3350" dirty="0">
                <a:solidFill>
                  <a:srgbClr val="F2F0F4"/>
                </a:solidFill>
                <a:latin typeface="Montserrat" pitchFamily="34" charset="0"/>
                <a:ea typeface="Montserrat" pitchFamily="34" charset="-122"/>
                <a:cs typeface="Montserrat" pitchFamily="34" charset="-120"/>
              </a:rPr>
              <a:t>Key Stakeholders</a:t>
            </a:r>
            <a:endParaRPr lang="en-US" sz="3350" dirty="0"/>
          </a:p>
        </p:txBody>
      </p:sp>
      <p:pic>
        <p:nvPicPr>
          <p:cNvPr id="4" name="Image 1" descr="preencoded.png"/>
          <p:cNvPicPr>
            <a:picLocks noChangeAspect="1"/>
          </p:cNvPicPr>
          <p:nvPr/>
        </p:nvPicPr>
        <p:blipFill>
          <a:blip r:embed="rId4"/>
          <a:stretch>
            <a:fillRect/>
          </a:stretch>
        </p:blipFill>
        <p:spPr>
          <a:xfrm>
            <a:off x="3699793" y="1147469"/>
            <a:ext cx="427077" cy="427077"/>
          </a:xfrm>
          <a:prstGeom prst="rect">
            <a:avLst/>
          </a:prstGeom>
        </p:spPr>
      </p:pic>
      <p:sp>
        <p:nvSpPr>
          <p:cNvPr id="5" name="Text 1"/>
          <p:cNvSpPr/>
          <p:nvPr/>
        </p:nvSpPr>
        <p:spPr>
          <a:xfrm>
            <a:off x="2460843" y="1738037"/>
            <a:ext cx="3298746" cy="266938"/>
          </a:xfrm>
          <a:prstGeom prst="rect">
            <a:avLst/>
          </a:prstGeom>
          <a:noFill/>
          <a:ln/>
        </p:spPr>
        <p:txBody>
          <a:bodyPr wrap="none" lIns="0" tIns="0" rIns="0" bIns="0" rtlCol="0" anchor="t"/>
          <a:lstStyle/>
          <a:p>
            <a:pPr marL="0" indent="0" algn="l">
              <a:lnSpc>
                <a:spcPts val="2100"/>
              </a:lnSpc>
              <a:buNone/>
            </a:pPr>
            <a:r>
              <a:rPr lang="en-US" sz="1650" dirty="0">
                <a:solidFill>
                  <a:srgbClr val="DCD7E5"/>
                </a:solidFill>
                <a:latin typeface="Montserrat" pitchFamily="34" charset="0"/>
                <a:ea typeface="Montserrat" pitchFamily="34" charset="-122"/>
                <a:cs typeface="Montserrat" pitchFamily="34" charset="-120"/>
              </a:rPr>
              <a:t>Global Head of Digital Banking</a:t>
            </a:r>
            <a:endParaRPr lang="en-US" sz="1650" dirty="0"/>
          </a:p>
        </p:txBody>
      </p:sp>
      <p:sp>
        <p:nvSpPr>
          <p:cNvPr id="6" name="Text 2"/>
          <p:cNvSpPr/>
          <p:nvPr/>
        </p:nvSpPr>
        <p:spPr>
          <a:xfrm>
            <a:off x="3341132" y="2023717"/>
            <a:ext cx="7948136" cy="273368"/>
          </a:xfrm>
          <a:prstGeom prst="rect">
            <a:avLst/>
          </a:prstGeom>
          <a:noFill/>
          <a:ln/>
        </p:spPr>
        <p:txBody>
          <a:bodyPr wrap="none" lIns="0" tIns="0" rIns="0" bIns="0" rtlCol="0" anchor="t"/>
          <a:lstStyle/>
          <a:p>
            <a:pPr marL="0" indent="0" algn="l">
              <a:lnSpc>
                <a:spcPts val="2150"/>
              </a:lnSpc>
              <a:buNone/>
            </a:pPr>
            <a:r>
              <a:rPr lang="en-US" sz="1300" dirty="0">
                <a:solidFill>
                  <a:srgbClr val="DCD7E5"/>
                </a:solidFill>
                <a:latin typeface="Heebo" pitchFamily="34" charset="0"/>
                <a:ea typeface="Heebo" pitchFamily="34" charset="-122"/>
                <a:cs typeface="Heebo" pitchFamily="34" charset="-120"/>
              </a:rPr>
              <a:t>Project Sponsor</a:t>
            </a:r>
            <a:endParaRPr lang="en-US" sz="1300" dirty="0"/>
          </a:p>
        </p:txBody>
      </p:sp>
      <p:pic>
        <p:nvPicPr>
          <p:cNvPr id="7" name="Image 2" descr="preencoded.png"/>
          <p:cNvPicPr>
            <a:picLocks noChangeAspect="1"/>
          </p:cNvPicPr>
          <p:nvPr/>
        </p:nvPicPr>
        <p:blipFill>
          <a:blip r:embed="rId5"/>
          <a:stretch>
            <a:fillRect/>
          </a:stretch>
        </p:blipFill>
        <p:spPr>
          <a:xfrm>
            <a:off x="3683139" y="2551805"/>
            <a:ext cx="427077" cy="427077"/>
          </a:xfrm>
          <a:prstGeom prst="rect">
            <a:avLst/>
          </a:prstGeom>
        </p:spPr>
      </p:pic>
      <p:sp>
        <p:nvSpPr>
          <p:cNvPr id="8" name="Text 3"/>
          <p:cNvSpPr/>
          <p:nvPr/>
        </p:nvSpPr>
        <p:spPr>
          <a:xfrm>
            <a:off x="3112948" y="3045430"/>
            <a:ext cx="2135624" cy="266938"/>
          </a:xfrm>
          <a:prstGeom prst="rect">
            <a:avLst/>
          </a:prstGeom>
          <a:noFill/>
          <a:ln/>
        </p:spPr>
        <p:txBody>
          <a:bodyPr wrap="none" lIns="0" tIns="0" rIns="0" bIns="0" rtlCol="0" anchor="t"/>
          <a:lstStyle/>
          <a:p>
            <a:pPr marL="0" indent="0" algn="l">
              <a:lnSpc>
                <a:spcPts val="2100"/>
              </a:lnSpc>
              <a:buNone/>
            </a:pPr>
            <a:r>
              <a:rPr lang="en-US" sz="1650" dirty="0">
                <a:solidFill>
                  <a:srgbClr val="DCD7E5"/>
                </a:solidFill>
                <a:latin typeface="Montserrat" pitchFamily="34" charset="0"/>
                <a:ea typeface="Montserrat" pitchFamily="34" charset="-122"/>
                <a:cs typeface="Montserrat" pitchFamily="34" charset="-120"/>
              </a:rPr>
              <a:t>IT Department</a:t>
            </a:r>
            <a:endParaRPr lang="en-US" sz="1650" dirty="0"/>
          </a:p>
        </p:txBody>
      </p:sp>
      <p:sp>
        <p:nvSpPr>
          <p:cNvPr id="9" name="Text 4"/>
          <p:cNvSpPr/>
          <p:nvPr/>
        </p:nvSpPr>
        <p:spPr>
          <a:xfrm>
            <a:off x="2936967" y="3362786"/>
            <a:ext cx="7948136" cy="273368"/>
          </a:xfrm>
          <a:prstGeom prst="rect">
            <a:avLst/>
          </a:prstGeom>
          <a:noFill/>
          <a:ln/>
        </p:spPr>
        <p:txBody>
          <a:bodyPr wrap="none" lIns="0" tIns="0" rIns="0" bIns="0" rtlCol="0" anchor="t"/>
          <a:lstStyle/>
          <a:p>
            <a:pPr marL="0" indent="0" algn="l">
              <a:lnSpc>
                <a:spcPts val="2150"/>
              </a:lnSpc>
              <a:buNone/>
            </a:pPr>
            <a:r>
              <a:rPr lang="en-US" sz="1300" dirty="0">
                <a:solidFill>
                  <a:srgbClr val="DCD7E5"/>
                </a:solidFill>
                <a:latin typeface="Heebo" pitchFamily="34" charset="0"/>
                <a:ea typeface="Heebo" pitchFamily="34" charset="-122"/>
                <a:cs typeface="Heebo" pitchFamily="34" charset="-120"/>
              </a:rPr>
              <a:t>Technical Implementation</a:t>
            </a:r>
            <a:endParaRPr lang="en-US" sz="1300" dirty="0"/>
          </a:p>
        </p:txBody>
      </p:sp>
      <p:pic>
        <p:nvPicPr>
          <p:cNvPr id="10" name="Image 3" descr="preencoded.png"/>
          <p:cNvPicPr>
            <a:picLocks noChangeAspect="1"/>
          </p:cNvPicPr>
          <p:nvPr/>
        </p:nvPicPr>
        <p:blipFill>
          <a:blip r:embed="rId6"/>
          <a:stretch>
            <a:fillRect/>
          </a:stretch>
        </p:blipFill>
        <p:spPr>
          <a:xfrm>
            <a:off x="3705046" y="3896595"/>
            <a:ext cx="427077" cy="427077"/>
          </a:xfrm>
          <a:prstGeom prst="rect">
            <a:avLst/>
          </a:prstGeom>
        </p:spPr>
      </p:pic>
      <p:sp>
        <p:nvSpPr>
          <p:cNvPr id="11" name="Text 5"/>
          <p:cNvSpPr/>
          <p:nvPr/>
        </p:nvSpPr>
        <p:spPr>
          <a:xfrm>
            <a:off x="3110307" y="4428049"/>
            <a:ext cx="2135624" cy="266938"/>
          </a:xfrm>
          <a:prstGeom prst="rect">
            <a:avLst/>
          </a:prstGeom>
          <a:noFill/>
          <a:ln/>
        </p:spPr>
        <p:txBody>
          <a:bodyPr wrap="none" lIns="0" tIns="0" rIns="0" bIns="0" rtlCol="0" anchor="t"/>
          <a:lstStyle/>
          <a:p>
            <a:pPr marL="0" indent="0" algn="l">
              <a:lnSpc>
                <a:spcPts val="2100"/>
              </a:lnSpc>
              <a:buNone/>
            </a:pPr>
            <a:r>
              <a:rPr lang="en-US" sz="1650" dirty="0">
                <a:solidFill>
                  <a:srgbClr val="DCD7E5"/>
                </a:solidFill>
                <a:latin typeface="Montserrat" pitchFamily="34" charset="0"/>
                <a:ea typeface="Montserrat" pitchFamily="34" charset="-122"/>
                <a:cs typeface="Montserrat" pitchFamily="34" charset="-120"/>
              </a:rPr>
              <a:t>Cybersecurity Team</a:t>
            </a:r>
            <a:endParaRPr lang="en-US" sz="1650" dirty="0"/>
          </a:p>
        </p:txBody>
      </p:sp>
      <p:sp>
        <p:nvSpPr>
          <p:cNvPr id="12" name="Text 6"/>
          <p:cNvSpPr/>
          <p:nvPr/>
        </p:nvSpPr>
        <p:spPr>
          <a:xfrm>
            <a:off x="2943039" y="4714055"/>
            <a:ext cx="7948136" cy="273368"/>
          </a:xfrm>
          <a:prstGeom prst="rect">
            <a:avLst/>
          </a:prstGeom>
          <a:noFill/>
          <a:ln/>
        </p:spPr>
        <p:txBody>
          <a:bodyPr wrap="none" lIns="0" tIns="0" rIns="0" bIns="0" rtlCol="0" anchor="t"/>
          <a:lstStyle/>
          <a:p>
            <a:pPr marL="0" indent="0" algn="l">
              <a:lnSpc>
                <a:spcPts val="2150"/>
              </a:lnSpc>
              <a:buNone/>
            </a:pPr>
            <a:r>
              <a:rPr lang="en-US" sz="1300" dirty="0">
                <a:solidFill>
                  <a:srgbClr val="DCD7E5"/>
                </a:solidFill>
                <a:latin typeface="Heebo" pitchFamily="34" charset="0"/>
                <a:ea typeface="Heebo" pitchFamily="34" charset="-122"/>
                <a:cs typeface="Heebo" pitchFamily="34" charset="-120"/>
              </a:rPr>
              <a:t>Security Measures Implementation</a:t>
            </a:r>
            <a:endParaRPr lang="en-US" sz="1300" dirty="0"/>
          </a:p>
        </p:txBody>
      </p:sp>
      <p:pic>
        <p:nvPicPr>
          <p:cNvPr id="13" name="Image 4" descr="preencoded.png"/>
          <p:cNvPicPr>
            <a:picLocks noChangeAspect="1"/>
          </p:cNvPicPr>
          <p:nvPr/>
        </p:nvPicPr>
        <p:blipFill>
          <a:blip r:embed="rId7"/>
          <a:stretch>
            <a:fillRect/>
          </a:stretch>
        </p:blipFill>
        <p:spPr>
          <a:xfrm>
            <a:off x="3709593" y="5113811"/>
            <a:ext cx="427077" cy="427077"/>
          </a:xfrm>
          <a:prstGeom prst="rect">
            <a:avLst/>
          </a:prstGeom>
        </p:spPr>
      </p:pic>
      <p:sp>
        <p:nvSpPr>
          <p:cNvPr id="14" name="Text 7"/>
          <p:cNvSpPr/>
          <p:nvPr/>
        </p:nvSpPr>
        <p:spPr>
          <a:xfrm>
            <a:off x="2721493" y="5708921"/>
            <a:ext cx="2830354" cy="266938"/>
          </a:xfrm>
          <a:prstGeom prst="rect">
            <a:avLst/>
          </a:prstGeom>
          <a:noFill/>
          <a:ln/>
        </p:spPr>
        <p:txBody>
          <a:bodyPr wrap="none" lIns="0" tIns="0" rIns="0" bIns="0" rtlCol="0" anchor="t"/>
          <a:lstStyle/>
          <a:p>
            <a:pPr marL="0" indent="0" algn="l">
              <a:lnSpc>
                <a:spcPts val="2100"/>
              </a:lnSpc>
              <a:buNone/>
            </a:pPr>
            <a:r>
              <a:rPr lang="en-US" sz="1650" dirty="0">
                <a:solidFill>
                  <a:srgbClr val="DCD7E5"/>
                </a:solidFill>
                <a:latin typeface="Montserrat" pitchFamily="34" charset="0"/>
                <a:ea typeface="Montserrat" pitchFamily="34" charset="-122"/>
                <a:cs typeface="Montserrat" pitchFamily="34" charset="-120"/>
              </a:rPr>
              <a:t>Customer Representatives</a:t>
            </a:r>
            <a:endParaRPr lang="en-US" sz="1650" dirty="0"/>
          </a:p>
        </p:txBody>
      </p:sp>
      <p:sp>
        <p:nvSpPr>
          <p:cNvPr id="15" name="Text 8"/>
          <p:cNvSpPr/>
          <p:nvPr/>
        </p:nvSpPr>
        <p:spPr>
          <a:xfrm>
            <a:off x="3106654" y="6020820"/>
            <a:ext cx="7948136" cy="273368"/>
          </a:xfrm>
          <a:prstGeom prst="rect">
            <a:avLst/>
          </a:prstGeom>
          <a:noFill/>
          <a:ln/>
        </p:spPr>
        <p:txBody>
          <a:bodyPr wrap="none" lIns="0" tIns="0" rIns="0" bIns="0" rtlCol="0" anchor="t"/>
          <a:lstStyle/>
          <a:p>
            <a:pPr marL="0" indent="0" algn="l">
              <a:lnSpc>
                <a:spcPts val="2150"/>
              </a:lnSpc>
              <a:buNone/>
            </a:pPr>
            <a:r>
              <a:rPr lang="en-US" sz="1300" dirty="0">
                <a:solidFill>
                  <a:srgbClr val="DCD7E5"/>
                </a:solidFill>
                <a:latin typeface="Heebo" pitchFamily="34" charset="0"/>
                <a:ea typeface="Heebo" pitchFamily="34" charset="-122"/>
                <a:cs typeface="Heebo" pitchFamily="34" charset="-120"/>
              </a:rPr>
              <a:t>User experience feedback</a:t>
            </a:r>
            <a:endParaRPr lang="en-US" sz="1300" dirty="0"/>
          </a:p>
        </p:txBody>
      </p:sp>
      <p:sp>
        <p:nvSpPr>
          <p:cNvPr id="20" name="Text 7">
            <a:extLst>
              <a:ext uri="{FF2B5EF4-FFF2-40B4-BE49-F238E27FC236}">
                <a16:creationId xmlns:a16="http://schemas.microsoft.com/office/drawing/2014/main" id="{924CC941-A343-B750-F95A-1A1D2F22AD9A}"/>
              </a:ext>
            </a:extLst>
          </p:cNvPr>
          <p:cNvSpPr/>
          <p:nvPr/>
        </p:nvSpPr>
        <p:spPr>
          <a:xfrm>
            <a:off x="987466" y="7326303"/>
            <a:ext cx="2830354" cy="266938"/>
          </a:xfrm>
          <a:prstGeom prst="rect">
            <a:avLst/>
          </a:prstGeom>
          <a:noFill/>
          <a:ln/>
        </p:spPr>
        <p:txBody>
          <a:bodyPr wrap="none" lIns="0" tIns="0" rIns="0" bIns="0" rtlCol="0" anchor="t"/>
          <a:lstStyle/>
          <a:p>
            <a:pPr marL="0" indent="0" algn="l">
              <a:lnSpc>
                <a:spcPts val="2100"/>
              </a:lnSpc>
              <a:buNone/>
            </a:pPr>
            <a:r>
              <a:rPr lang="en-US" sz="1300" dirty="0">
                <a:solidFill>
                  <a:srgbClr val="DCD7E5"/>
                </a:solidFill>
                <a:latin typeface="Heebo" pitchFamily="2" charset="-79"/>
                <a:ea typeface="Montserrat" pitchFamily="34" charset="-122"/>
                <a:cs typeface="Heebo" pitchFamily="2" charset="-79"/>
              </a:rPr>
              <a:t>		Ensuring global regulatory compliance</a:t>
            </a:r>
            <a:endParaRPr lang="en-US" sz="1300" dirty="0">
              <a:latin typeface="Heebo" pitchFamily="2" charset="-79"/>
              <a:cs typeface="Heebo" pitchFamily="2" charset="-79"/>
            </a:endParaRPr>
          </a:p>
        </p:txBody>
      </p:sp>
      <p:sp>
        <p:nvSpPr>
          <p:cNvPr id="21" name="Text 7">
            <a:extLst>
              <a:ext uri="{FF2B5EF4-FFF2-40B4-BE49-F238E27FC236}">
                <a16:creationId xmlns:a16="http://schemas.microsoft.com/office/drawing/2014/main" id="{403FFB57-9048-AB58-BC8C-5792A9DF0395}"/>
              </a:ext>
            </a:extLst>
          </p:cNvPr>
          <p:cNvSpPr/>
          <p:nvPr/>
        </p:nvSpPr>
        <p:spPr>
          <a:xfrm>
            <a:off x="2833130" y="7033658"/>
            <a:ext cx="2830354" cy="266938"/>
          </a:xfrm>
          <a:prstGeom prst="rect">
            <a:avLst/>
          </a:prstGeom>
          <a:noFill/>
          <a:ln/>
        </p:spPr>
        <p:txBody>
          <a:bodyPr wrap="none" lIns="0" tIns="0" rIns="0" bIns="0" rtlCol="0" anchor="t"/>
          <a:lstStyle/>
          <a:p>
            <a:pPr marL="0" indent="0" algn="l">
              <a:lnSpc>
                <a:spcPts val="2100"/>
              </a:lnSpc>
              <a:buNone/>
            </a:pPr>
            <a:r>
              <a:rPr lang="en-US" sz="1650" dirty="0">
                <a:solidFill>
                  <a:srgbClr val="DCD7E5"/>
                </a:solidFill>
                <a:latin typeface="Montserrat" pitchFamily="34" charset="0"/>
                <a:ea typeface="Montserrat" pitchFamily="34" charset="-122"/>
                <a:cs typeface="Montserrat" pitchFamily="34" charset="-120"/>
              </a:rPr>
              <a:t>Legal &amp; Compliance</a:t>
            </a:r>
            <a:endParaRPr lang="en-US" sz="1650" dirty="0"/>
          </a:p>
        </p:txBody>
      </p:sp>
      <p:pic>
        <p:nvPicPr>
          <p:cNvPr id="22" name="Image 1" descr="preencoded.png">
            <a:extLst>
              <a:ext uri="{FF2B5EF4-FFF2-40B4-BE49-F238E27FC236}">
                <a16:creationId xmlns:a16="http://schemas.microsoft.com/office/drawing/2014/main" id="{11D418AF-E5A1-C362-193A-66B56AD1161D}"/>
              </a:ext>
            </a:extLst>
          </p:cNvPr>
          <p:cNvPicPr>
            <a:picLocks noChangeAspect="1"/>
          </p:cNvPicPr>
          <p:nvPr/>
        </p:nvPicPr>
        <p:blipFill>
          <a:blip r:embed="rId8"/>
          <a:stretch>
            <a:fillRect/>
          </a:stretch>
        </p:blipFill>
        <p:spPr>
          <a:xfrm>
            <a:off x="3751042" y="6445748"/>
            <a:ext cx="427077" cy="42707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5" y="301210"/>
            <a:ext cx="7415927" cy="1543050"/>
          </a:xfrm>
          <a:prstGeom prst="rect">
            <a:avLst/>
          </a:prstGeom>
          <a:noFill/>
          <a:ln/>
        </p:spPr>
        <p:txBody>
          <a:bodyPr wrap="square" lIns="0" tIns="0" rIns="0" bIns="0" rtlCol="0" anchor="t"/>
          <a:lstStyle/>
          <a:p>
            <a:pPr marL="0" indent="0">
              <a:lnSpc>
                <a:spcPts val="6050"/>
              </a:lnSpc>
              <a:buNone/>
            </a:pPr>
            <a:r>
              <a:rPr lang="en-US" sz="4400" dirty="0">
                <a:solidFill>
                  <a:srgbClr val="F2F0F4"/>
                </a:solidFill>
                <a:latin typeface="Montserrat" pitchFamily="34" charset="0"/>
                <a:ea typeface="Montserrat" pitchFamily="34" charset="-122"/>
                <a:cs typeface="Montserrat" pitchFamily="34" charset="-120"/>
              </a:rPr>
              <a:t>Assumptions and Constraints</a:t>
            </a:r>
            <a:endParaRPr lang="en-US" sz="4400" dirty="0"/>
          </a:p>
        </p:txBody>
      </p:sp>
      <p:sp>
        <p:nvSpPr>
          <p:cNvPr id="4" name="Shape 1"/>
          <p:cNvSpPr/>
          <p:nvPr/>
        </p:nvSpPr>
        <p:spPr>
          <a:xfrm>
            <a:off x="6350437" y="2375874"/>
            <a:ext cx="7415927" cy="2116116"/>
          </a:xfrm>
          <a:prstGeom prst="roundRect">
            <a:avLst>
              <a:gd name="adj" fmla="val 5611"/>
            </a:avLst>
          </a:prstGeom>
          <a:solidFill>
            <a:srgbClr val="31136C"/>
          </a:solidFill>
          <a:ln w="15240">
            <a:solidFill>
              <a:srgbClr val="4A2C85"/>
            </a:solidFill>
            <a:prstDash val="solid"/>
          </a:ln>
        </p:spPr>
        <p:txBody>
          <a:bodyPr/>
          <a:lstStyle/>
          <a:p>
            <a:endParaRPr lang="en-US"/>
          </a:p>
        </p:txBody>
      </p:sp>
      <p:sp>
        <p:nvSpPr>
          <p:cNvPr id="5" name="Text 2"/>
          <p:cNvSpPr/>
          <p:nvPr/>
        </p:nvSpPr>
        <p:spPr>
          <a:xfrm>
            <a:off x="6612493" y="2515511"/>
            <a:ext cx="3086100" cy="385763"/>
          </a:xfrm>
          <a:prstGeom prst="rect">
            <a:avLst/>
          </a:prstGeom>
          <a:noFill/>
          <a:ln/>
        </p:spPr>
        <p:txBody>
          <a:bodyPr wrap="non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Assumptions</a:t>
            </a:r>
            <a:endParaRPr lang="en-US" sz="2400" dirty="0"/>
          </a:p>
        </p:txBody>
      </p:sp>
      <p:sp>
        <p:nvSpPr>
          <p:cNvPr id="6" name="Text 3"/>
          <p:cNvSpPr/>
          <p:nvPr/>
        </p:nvSpPr>
        <p:spPr>
          <a:xfrm>
            <a:off x="6612492" y="3040911"/>
            <a:ext cx="6891814" cy="1199619"/>
          </a:xfrm>
          <a:prstGeom prst="rect">
            <a:avLst/>
          </a:prstGeom>
          <a:noFill/>
          <a:ln/>
        </p:spPr>
        <p:txBody>
          <a:bodyPr wrap="square" lIns="0" tIns="0" rIns="0" bIns="0" rtlCol="0" anchor="t"/>
          <a:lstStyle/>
          <a:p>
            <a:pPr marL="342900" indent="-342900">
              <a:lnSpc>
                <a:spcPts val="3100"/>
              </a:lnSpc>
              <a:buFont typeface="Wingdings" panose="05000000000000000000" pitchFamily="2" charset="2"/>
              <a:buChar char="Ø"/>
            </a:pPr>
            <a:r>
              <a:rPr lang="en-US" sz="1900" dirty="0">
                <a:solidFill>
                  <a:srgbClr val="DCD7E5"/>
                </a:solidFill>
                <a:latin typeface="Heebo" pitchFamily="34" charset="0"/>
                <a:ea typeface="Heebo" pitchFamily="34" charset="-122"/>
                <a:cs typeface="Heebo" pitchFamily="34" charset="-120"/>
              </a:rPr>
              <a:t>Budget availability</a:t>
            </a:r>
          </a:p>
          <a:p>
            <a:pPr marL="342900" indent="-342900">
              <a:lnSpc>
                <a:spcPts val="3100"/>
              </a:lnSpc>
              <a:buFont typeface="Wingdings" panose="05000000000000000000" pitchFamily="2" charset="2"/>
              <a:buChar char="Ø"/>
            </a:pPr>
            <a:r>
              <a:rPr lang="en-US" sz="1900" dirty="0">
                <a:solidFill>
                  <a:srgbClr val="DCD7E5"/>
                </a:solidFill>
                <a:latin typeface="Heebo" pitchFamily="34" charset="0"/>
                <a:ea typeface="Heebo" pitchFamily="34" charset="-122"/>
                <a:cs typeface="Heebo" pitchFamily="34" charset="-120"/>
              </a:rPr>
              <a:t>infrastructure compatibility</a:t>
            </a:r>
          </a:p>
          <a:p>
            <a:pPr marL="342900" indent="-342900">
              <a:lnSpc>
                <a:spcPts val="3100"/>
              </a:lnSpc>
              <a:buFont typeface="Wingdings" panose="05000000000000000000" pitchFamily="2" charset="2"/>
              <a:buChar char="Ø"/>
            </a:pPr>
            <a:r>
              <a:rPr lang="en-US" sz="1900" dirty="0">
                <a:solidFill>
                  <a:srgbClr val="DCD7E5"/>
                </a:solidFill>
                <a:latin typeface="Heebo" pitchFamily="34" charset="0"/>
                <a:ea typeface="Heebo" pitchFamily="34" charset="-122"/>
                <a:cs typeface="Heebo" pitchFamily="34" charset="-120"/>
              </a:rPr>
              <a:t>stakeholder availability</a:t>
            </a:r>
            <a:endParaRPr lang="en-US" sz="1900" dirty="0"/>
          </a:p>
        </p:txBody>
      </p:sp>
      <p:sp>
        <p:nvSpPr>
          <p:cNvPr id="7" name="Shape 4"/>
          <p:cNvSpPr/>
          <p:nvPr/>
        </p:nvSpPr>
        <p:spPr>
          <a:xfrm>
            <a:off x="6350437" y="4888999"/>
            <a:ext cx="7415927" cy="2661489"/>
          </a:xfrm>
          <a:prstGeom prst="roundRect">
            <a:avLst>
              <a:gd name="adj" fmla="val 5611"/>
            </a:avLst>
          </a:prstGeom>
          <a:solidFill>
            <a:srgbClr val="31136C"/>
          </a:solidFill>
          <a:ln w="15240">
            <a:solidFill>
              <a:srgbClr val="4A2C85"/>
            </a:solidFill>
            <a:prstDash val="solid"/>
          </a:ln>
        </p:spPr>
        <p:txBody>
          <a:bodyPr/>
          <a:lstStyle/>
          <a:p>
            <a:endParaRPr lang="en-US" dirty="0"/>
          </a:p>
        </p:txBody>
      </p:sp>
      <p:sp>
        <p:nvSpPr>
          <p:cNvPr id="8" name="Text 5"/>
          <p:cNvSpPr/>
          <p:nvPr/>
        </p:nvSpPr>
        <p:spPr>
          <a:xfrm>
            <a:off x="6612492" y="514799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Constraints</a:t>
            </a:r>
            <a:endParaRPr lang="en-US" sz="2400" dirty="0"/>
          </a:p>
        </p:txBody>
      </p:sp>
      <p:sp>
        <p:nvSpPr>
          <p:cNvPr id="9" name="Text 6"/>
          <p:cNvSpPr/>
          <p:nvPr/>
        </p:nvSpPr>
        <p:spPr>
          <a:xfrm>
            <a:off x="6612493" y="5713891"/>
            <a:ext cx="6891814" cy="790099"/>
          </a:xfrm>
          <a:prstGeom prst="rect">
            <a:avLst/>
          </a:prstGeom>
          <a:noFill/>
          <a:ln/>
        </p:spPr>
        <p:txBody>
          <a:bodyPr wrap="square" lIns="0" tIns="0" rIns="0" bIns="0" rtlCol="0" anchor="t"/>
          <a:lstStyle/>
          <a:p>
            <a:pPr marL="342900" indent="-342900">
              <a:lnSpc>
                <a:spcPts val="3100"/>
              </a:lnSpc>
              <a:buFont typeface="Wingdings" panose="05000000000000000000" pitchFamily="2" charset="2"/>
              <a:buChar char="Ø"/>
            </a:pPr>
            <a:r>
              <a:rPr lang="en-US" sz="1900" dirty="0">
                <a:solidFill>
                  <a:srgbClr val="DCD7E5"/>
                </a:solidFill>
                <a:latin typeface="Heebo" pitchFamily="34" charset="0"/>
                <a:ea typeface="Heebo" pitchFamily="34" charset="-122"/>
                <a:cs typeface="Heebo" pitchFamily="34" charset="-120"/>
              </a:rPr>
              <a:t>Timeline: Must be completed in 18 months.</a:t>
            </a:r>
          </a:p>
          <a:p>
            <a:pPr marL="342900" indent="-342900">
              <a:lnSpc>
                <a:spcPts val="3100"/>
              </a:lnSpc>
              <a:buFont typeface="Wingdings" panose="05000000000000000000" pitchFamily="2" charset="2"/>
              <a:buChar char="Ø"/>
            </a:pPr>
            <a:r>
              <a:rPr lang="en-US" sz="1900" dirty="0">
                <a:solidFill>
                  <a:srgbClr val="DCD7E5"/>
                </a:solidFill>
                <a:latin typeface="Heebo" pitchFamily="34" charset="0"/>
                <a:ea typeface="Heebo" pitchFamily="34" charset="-122"/>
                <a:cs typeface="Heebo" pitchFamily="34" charset="-120"/>
              </a:rPr>
              <a:t>Budget: $500 million.</a:t>
            </a:r>
          </a:p>
          <a:p>
            <a:pPr marL="342900" indent="-342900">
              <a:lnSpc>
                <a:spcPts val="3100"/>
              </a:lnSpc>
              <a:buFont typeface="Wingdings" panose="05000000000000000000" pitchFamily="2" charset="2"/>
              <a:buChar char="Ø"/>
            </a:pPr>
            <a:r>
              <a:rPr lang="en-US" sz="1900" dirty="0">
                <a:solidFill>
                  <a:srgbClr val="DCD7E5"/>
                </a:solidFill>
                <a:latin typeface="Heebo" pitchFamily="34" charset="0"/>
                <a:ea typeface="Heebo" pitchFamily="34" charset="-122"/>
                <a:cs typeface="Heebo" pitchFamily="34" charset="-120"/>
              </a:rPr>
              <a:t>Data Security: Must avoid service disruptions during data migration.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939</Words>
  <Application>Microsoft Office PowerPoint</Application>
  <PresentationFormat>Custom</PresentationFormat>
  <Paragraphs>213</Paragraphs>
  <Slides>18</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Georgia</vt:lpstr>
      <vt:lpstr>Georgia Pro Light</vt:lpstr>
      <vt:lpstr>Calibri</vt:lpstr>
      <vt:lpstr>Heebo</vt:lpstr>
      <vt:lpstr>Montserrat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Srikanta, Suneel</cp:lastModifiedBy>
  <cp:revision>91</cp:revision>
  <dcterms:created xsi:type="dcterms:W3CDTF">2024-09-14T02:17:54Z</dcterms:created>
  <dcterms:modified xsi:type="dcterms:W3CDTF">2024-09-16T02:47:31Z</dcterms:modified>
</cp:coreProperties>
</file>